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256" r:id="rId2"/>
    <p:sldId id="335" r:id="rId3"/>
    <p:sldId id="348" r:id="rId4"/>
    <p:sldId id="339" r:id="rId5"/>
    <p:sldId id="341" r:id="rId6"/>
    <p:sldId id="359" r:id="rId7"/>
    <p:sldId id="342" r:id="rId8"/>
    <p:sldId id="344" r:id="rId9"/>
    <p:sldId id="369" r:id="rId10"/>
    <p:sldId id="275" r:id="rId11"/>
    <p:sldId id="340" r:id="rId12"/>
    <p:sldId id="343" r:id="rId13"/>
    <p:sldId id="264" r:id="rId14"/>
    <p:sldId id="266" r:id="rId15"/>
    <p:sldId id="267" r:id="rId16"/>
    <p:sldId id="336" r:id="rId17"/>
    <p:sldId id="337" r:id="rId18"/>
    <p:sldId id="346" r:id="rId19"/>
    <p:sldId id="370" r:id="rId20"/>
    <p:sldId id="371" r:id="rId21"/>
    <p:sldId id="338" r:id="rId22"/>
    <p:sldId id="350" r:id="rId23"/>
    <p:sldId id="351" r:id="rId24"/>
    <p:sldId id="352" r:id="rId25"/>
    <p:sldId id="349" r:id="rId26"/>
    <p:sldId id="355" r:id="rId27"/>
    <p:sldId id="353" r:id="rId28"/>
    <p:sldId id="356" r:id="rId29"/>
    <p:sldId id="354" r:id="rId30"/>
    <p:sldId id="345" r:id="rId31"/>
    <p:sldId id="357" r:id="rId32"/>
    <p:sldId id="358" r:id="rId33"/>
    <p:sldId id="380" r:id="rId34"/>
    <p:sldId id="381" r:id="rId35"/>
    <p:sldId id="273" r:id="rId36"/>
    <p:sldId id="360" r:id="rId37"/>
    <p:sldId id="281" r:id="rId38"/>
    <p:sldId id="282" r:id="rId39"/>
    <p:sldId id="283" r:id="rId40"/>
    <p:sldId id="372" r:id="rId41"/>
    <p:sldId id="373" r:id="rId42"/>
    <p:sldId id="374" r:id="rId43"/>
    <p:sldId id="375" r:id="rId44"/>
    <p:sldId id="376" r:id="rId45"/>
    <p:sldId id="377" r:id="rId46"/>
    <p:sldId id="390" r:id="rId47"/>
    <p:sldId id="361" r:id="rId48"/>
    <p:sldId id="392" r:id="rId49"/>
    <p:sldId id="292" r:id="rId50"/>
    <p:sldId id="295" r:id="rId51"/>
    <p:sldId id="394" r:id="rId52"/>
    <p:sldId id="293" r:id="rId53"/>
    <p:sldId id="294" r:id="rId54"/>
    <p:sldId id="389" r:id="rId55"/>
    <p:sldId id="395" r:id="rId56"/>
    <p:sldId id="396" r:id="rId57"/>
    <p:sldId id="397" r:id="rId58"/>
    <p:sldId id="398" r:id="rId59"/>
    <p:sldId id="399" r:id="rId60"/>
    <p:sldId id="365" r:id="rId61"/>
    <p:sldId id="366" r:id="rId62"/>
    <p:sldId id="287" r:id="rId63"/>
    <p:sldId id="367" r:id="rId64"/>
    <p:sldId id="288" r:id="rId65"/>
    <p:sldId id="368" r:id="rId66"/>
    <p:sldId id="400" r:id="rId67"/>
    <p:sldId id="385" r:id="rId68"/>
    <p:sldId id="408" r:id="rId69"/>
    <p:sldId id="409" r:id="rId70"/>
    <p:sldId id="410" r:id="rId71"/>
    <p:sldId id="411" r:id="rId72"/>
    <p:sldId id="407" r:id="rId73"/>
    <p:sldId id="402" r:id="rId74"/>
    <p:sldId id="403" r:id="rId75"/>
    <p:sldId id="404" r:id="rId76"/>
    <p:sldId id="290" r:id="rId77"/>
    <p:sldId id="406" r:id="rId78"/>
    <p:sldId id="412" r:id="rId79"/>
    <p:sldId id="413" r:id="rId80"/>
    <p:sldId id="414" r:id="rId81"/>
    <p:sldId id="415" r:id="rId82"/>
    <p:sldId id="362" r:id="rId83"/>
    <p:sldId id="416" r:id="rId84"/>
    <p:sldId id="417" r:id="rId85"/>
    <p:sldId id="418" r:id="rId86"/>
    <p:sldId id="419" r:id="rId87"/>
    <p:sldId id="420" r:id="rId88"/>
    <p:sldId id="421" r:id="rId89"/>
    <p:sldId id="423" r:id="rId90"/>
    <p:sldId id="422" r:id="rId91"/>
    <p:sldId id="296" r:id="rId92"/>
    <p:sldId id="329" r:id="rId93"/>
    <p:sldId id="330" r:id="rId94"/>
    <p:sldId id="331" r:id="rId95"/>
    <p:sldId id="332" r:id="rId96"/>
    <p:sldId id="333" r:id="rId97"/>
    <p:sldId id="334" r:id="rId98"/>
    <p:sldId id="378" r:id="rId99"/>
    <p:sldId id="379"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93197" autoAdjust="0"/>
  </p:normalViewPr>
  <p:slideViewPr>
    <p:cSldViewPr snapToGrid="0" snapToObjects="1">
      <p:cViewPr varScale="1">
        <p:scale>
          <a:sx n="62" d="100"/>
          <a:sy n="62" d="100"/>
        </p:scale>
        <p:origin x="876"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5E2B8-604B-4574-9314-B45EEE74603D}" type="datetimeFigureOut">
              <a:rPr lang="en-IN" smtClean="0"/>
              <a:t>15-08-2024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25D3E-34FC-4286-BF12-823E39144B62}" type="slidenum">
              <a:rPr lang="en-IN" smtClean="0"/>
              <a:t>‹#›</a:t>
            </a:fld>
            <a:endParaRPr lang="en-IN"/>
          </a:p>
        </p:txBody>
      </p:sp>
    </p:spTree>
    <p:extLst>
      <p:ext uri="{BB962C8B-B14F-4D97-AF65-F5344CB8AC3E}">
        <p14:creationId xmlns:p14="http://schemas.microsoft.com/office/powerpoint/2010/main" val="966558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9725D3E-34FC-4286-BF12-823E39144B62}" type="slidenum">
              <a:rPr lang="en-IN" smtClean="0"/>
              <a:t>4</a:t>
            </a:fld>
            <a:endParaRPr lang="en-IN"/>
          </a:p>
        </p:txBody>
      </p:sp>
    </p:spTree>
    <p:extLst>
      <p:ext uri="{BB962C8B-B14F-4D97-AF65-F5344CB8AC3E}">
        <p14:creationId xmlns:p14="http://schemas.microsoft.com/office/powerpoint/2010/main" val="407490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9725D3E-34FC-4286-BF12-823E39144B62}" type="slidenum">
              <a:rPr lang="en-IN" smtClean="0"/>
              <a:t>75</a:t>
            </a:fld>
            <a:endParaRPr lang="en-IN"/>
          </a:p>
        </p:txBody>
      </p:sp>
    </p:spTree>
    <p:extLst>
      <p:ext uri="{BB962C8B-B14F-4D97-AF65-F5344CB8AC3E}">
        <p14:creationId xmlns:p14="http://schemas.microsoft.com/office/powerpoint/2010/main" val="153529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9725D3E-34FC-4286-BF12-823E39144B62}" type="slidenum">
              <a:rPr lang="en-IN" smtClean="0"/>
              <a:t>76</a:t>
            </a:fld>
            <a:endParaRPr lang="en-IN"/>
          </a:p>
        </p:txBody>
      </p:sp>
    </p:spTree>
    <p:extLst>
      <p:ext uri="{BB962C8B-B14F-4D97-AF65-F5344CB8AC3E}">
        <p14:creationId xmlns:p14="http://schemas.microsoft.com/office/powerpoint/2010/main" val="42109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web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web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hyperlink" Target="https://en.wikipedia.org/wiki/Alfred_Werner"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5.web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web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021804-73C7-D1BB-60B2-FFAB878D4FD9}"/>
              </a:ext>
            </a:extLst>
          </p:cNvPr>
          <p:cNvSpPr txBox="1"/>
          <p:nvPr/>
        </p:nvSpPr>
        <p:spPr>
          <a:xfrm>
            <a:off x="1633590" y="1027684"/>
            <a:ext cx="6051479" cy="707886"/>
          </a:xfrm>
          <a:prstGeom prst="rect">
            <a:avLst/>
          </a:prstGeom>
          <a:noFill/>
        </p:spPr>
        <p:txBody>
          <a:bodyPr wrap="square">
            <a:spAutoFit/>
          </a:bodyPr>
          <a:lstStyle/>
          <a:p>
            <a:pPr algn="ctr" eaLnBrk="1" hangingPunct="1">
              <a:spcBef>
                <a:spcPct val="0"/>
              </a:spcBef>
              <a:buFont typeface="Arial" panose="020B0604020202020204" pitchFamily="34" charset="0"/>
              <a:buNone/>
            </a:pPr>
            <a:r>
              <a:rPr lang="en-US" altLang="en-US" sz="4000" b="1" dirty="0">
                <a:solidFill>
                  <a:srgbClr val="C00000"/>
                </a:solidFill>
                <a:latin typeface="Times New Roman" panose="02020603050405020304" pitchFamily="18" charset="0"/>
              </a:rPr>
              <a:t>Coordination Chemistry-I</a:t>
            </a:r>
          </a:p>
        </p:txBody>
      </p:sp>
      <p:sp>
        <p:nvSpPr>
          <p:cNvPr id="6" name="TextBox 5">
            <a:extLst>
              <a:ext uri="{FF2B5EF4-FFF2-40B4-BE49-F238E27FC236}">
                <a16:creationId xmlns:a16="http://schemas.microsoft.com/office/drawing/2014/main" id="{0206936F-A68A-108C-9416-465F3D2E4BEA}"/>
              </a:ext>
            </a:extLst>
          </p:cNvPr>
          <p:cNvSpPr txBox="1"/>
          <p:nvPr/>
        </p:nvSpPr>
        <p:spPr>
          <a:xfrm>
            <a:off x="2337370" y="3766570"/>
            <a:ext cx="4572000" cy="1508105"/>
          </a:xfrm>
          <a:prstGeom prst="rect">
            <a:avLst/>
          </a:prstGeom>
          <a:noFill/>
        </p:spPr>
        <p:txBody>
          <a:bodyPr wrap="square">
            <a:spAutoFit/>
          </a:bodyPr>
          <a:lstStyle/>
          <a:p>
            <a:pPr marL="257175" indent="-257175" algn="ctr">
              <a:defRPr/>
            </a:pPr>
            <a:r>
              <a:rPr lang="en-US" sz="2000" dirty="0">
                <a:solidFill>
                  <a:srgbClr val="7030A0"/>
                </a:solidFill>
              </a:rPr>
              <a:t>Dr Semanti Basu</a:t>
            </a:r>
          </a:p>
          <a:p>
            <a:pPr algn="ctr"/>
            <a:r>
              <a:rPr lang="en-US" altLang="en-US" sz="1800" dirty="0">
                <a:solidFill>
                  <a:srgbClr val="7030A0"/>
                </a:solidFill>
              </a:rPr>
              <a:t>Assistant Professor</a:t>
            </a:r>
          </a:p>
          <a:p>
            <a:pPr algn="ctr"/>
            <a:r>
              <a:rPr lang="en-US" altLang="en-US" sz="1800" dirty="0">
                <a:solidFill>
                  <a:srgbClr val="7030A0"/>
                </a:solidFill>
              </a:rPr>
              <a:t>Department of Chemistry</a:t>
            </a:r>
          </a:p>
          <a:p>
            <a:pPr algn="ctr"/>
            <a:r>
              <a:rPr lang="en-US" altLang="en-US" sz="1800" dirty="0">
                <a:solidFill>
                  <a:srgbClr val="7030A0"/>
                </a:solidFill>
              </a:rPr>
              <a:t>Bejoy Narayan Mahavidyalaya,</a:t>
            </a:r>
          </a:p>
          <a:p>
            <a:pPr algn="ctr"/>
            <a:r>
              <a:rPr lang="en-US" altLang="en-US" sz="1800" dirty="0" err="1">
                <a:solidFill>
                  <a:srgbClr val="7030A0"/>
                </a:solidFill>
              </a:rPr>
              <a:t>Itachuna</a:t>
            </a:r>
            <a:r>
              <a:rPr lang="en-US" altLang="en-US" sz="1800" dirty="0">
                <a:solidFill>
                  <a:srgbClr val="7030A0"/>
                </a:solidFill>
              </a:rPr>
              <a:t>, Hooghly, W. B., India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Cordination-compound-20-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413062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82E32-0136-8435-1F4D-649EF830866E}"/>
              </a:ext>
            </a:extLst>
          </p:cNvPr>
          <p:cNvSpPr txBox="1"/>
          <p:nvPr/>
        </p:nvSpPr>
        <p:spPr>
          <a:xfrm>
            <a:off x="780836" y="119735"/>
            <a:ext cx="7828908" cy="646331"/>
          </a:xfrm>
          <a:prstGeom prst="rect">
            <a:avLst/>
          </a:prstGeom>
          <a:noFill/>
        </p:spPr>
        <p:txBody>
          <a:bodyPr wrap="square">
            <a:spAutoFit/>
          </a:bodyPr>
          <a:lstStyle/>
          <a:p>
            <a:pPr algn="ctr"/>
            <a:r>
              <a:rPr lang="en-IN" sz="3600" b="1" dirty="0">
                <a:solidFill>
                  <a:srgbClr val="C00000"/>
                </a:solidFill>
                <a:highlight>
                  <a:srgbClr val="FFFFFF"/>
                </a:highlight>
                <a:latin typeface="ff8"/>
              </a:rPr>
              <a:t>Werner’s Theory</a:t>
            </a:r>
          </a:p>
        </p:txBody>
      </p:sp>
      <p:pic>
        <p:nvPicPr>
          <p:cNvPr id="4" name="Picture 3">
            <a:extLst>
              <a:ext uri="{FF2B5EF4-FFF2-40B4-BE49-F238E27FC236}">
                <a16:creationId xmlns:a16="http://schemas.microsoft.com/office/drawing/2014/main" id="{492678D3-10A0-CB03-65B4-52504819BBB6}"/>
              </a:ext>
            </a:extLst>
          </p:cNvPr>
          <p:cNvPicPr>
            <a:picLocks noChangeAspect="1"/>
          </p:cNvPicPr>
          <p:nvPr/>
        </p:nvPicPr>
        <p:blipFill>
          <a:blip r:embed="rId2"/>
          <a:stretch>
            <a:fillRect/>
          </a:stretch>
        </p:blipFill>
        <p:spPr>
          <a:xfrm>
            <a:off x="46173" y="976045"/>
            <a:ext cx="5771107" cy="3255265"/>
          </a:xfrm>
          <a:prstGeom prst="rect">
            <a:avLst/>
          </a:prstGeom>
        </p:spPr>
      </p:pic>
      <p:pic>
        <p:nvPicPr>
          <p:cNvPr id="6" name="Picture 5">
            <a:extLst>
              <a:ext uri="{FF2B5EF4-FFF2-40B4-BE49-F238E27FC236}">
                <a16:creationId xmlns:a16="http://schemas.microsoft.com/office/drawing/2014/main" id="{B72A0EBF-84DE-1165-FCA8-DDF5F279C992}"/>
              </a:ext>
            </a:extLst>
          </p:cNvPr>
          <p:cNvPicPr>
            <a:picLocks noChangeAspect="1"/>
          </p:cNvPicPr>
          <p:nvPr/>
        </p:nvPicPr>
        <p:blipFill>
          <a:blip r:embed="rId3"/>
          <a:stretch>
            <a:fillRect/>
          </a:stretch>
        </p:blipFill>
        <p:spPr>
          <a:xfrm>
            <a:off x="5314361" y="3429000"/>
            <a:ext cx="3531688" cy="3088731"/>
          </a:xfrm>
          <a:prstGeom prst="rect">
            <a:avLst/>
          </a:prstGeom>
        </p:spPr>
      </p:pic>
    </p:spTree>
    <p:extLst>
      <p:ext uri="{BB962C8B-B14F-4D97-AF65-F5344CB8AC3E}">
        <p14:creationId xmlns:p14="http://schemas.microsoft.com/office/powerpoint/2010/main" val="31787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82E32-0136-8435-1F4D-649EF830866E}"/>
              </a:ext>
            </a:extLst>
          </p:cNvPr>
          <p:cNvSpPr txBox="1"/>
          <p:nvPr/>
        </p:nvSpPr>
        <p:spPr>
          <a:xfrm>
            <a:off x="780836" y="119735"/>
            <a:ext cx="7828908" cy="1200329"/>
          </a:xfrm>
          <a:prstGeom prst="rect">
            <a:avLst/>
          </a:prstGeom>
          <a:noFill/>
        </p:spPr>
        <p:txBody>
          <a:bodyPr wrap="square">
            <a:spAutoFit/>
          </a:bodyPr>
          <a:lstStyle/>
          <a:p>
            <a:pPr algn="ctr"/>
            <a:r>
              <a:rPr lang="en-IN" sz="3600" b="1" dirty="0">
                <a:solidFill>
                  <a:srgbClr val="C00000"/>
                </a:solidFill>
                <a:highlight>
                  <a:srgbClr val="FFFFFF"/>
                </a:highlight>
                <a:latin typeface="ff8"/>
              </a:rPr>
              <a:t>Werner’s Theory</a:t>
            </a:r>
          </a:p>
          <a:p>
            <a:pPr algn="ctr"/>
            <a:endParaRPr lang="en-IN" sz="3600" b="1" dirty="0">
              <a:solidFill>
                <a:srgbClr val="C00000"/>
              </a:solidFill>
              <a:highlight>
                <a:srgbClr val="FFFFFF"/>
              </a:highlight>
              <a:latin typeface="ff8"/>
            </a:endParaRPr>
          </a:p>
        </p:txBody>
      </p:sp>
      <p:pic>
        <p:nvPicPr>
          <p:cNvPr id="5" name="Picture 4">
            <a:extLst>
              <a:ext uri="{FF2B5EF4-FFF2-40B4-BE49-F238E27FC236}">
                <a16:creationId xmlns:a16="http://schemas.microsoft.com/office/drawing/2014/main" id="{6DDCDF6A-9DC2-9CC4-8841-D941CC648E9D}"/>
              </a:ext>
            </a:extLst>
          </p:cNvPr>
          <p:cNvPicPr>
            <a:picLocks noChangeAspect="1"/>
          </p:cNvPicPr>
          <p:nvPr/>
        </p:nvPicPr>
        <p:blipFill>
          <a:blip r:embed="rId2"/>
          <a:stretch>
            <a:fillRect/>
          </a:stretch>
        </p:blipFill>
        <p:spPr>
          <a:xfrm>
            <a:off x="0" y="1103874"/>
            <a:ext cx="9144000" cy="5348883"/>
          </a:xfrm>
          <a:prstGeom prst="rect">
            <a:avLst/>
          </a:prstGeom>
        </p:spPr>
      </p:pic>
    </p:spTree>
    <p:extLst>
      <p:ext uri="{BB962C8B-B14F-4D97-AF65-F5344CB8AC3E}">
        <p14:creationId xmlns:p14="http://schemas.microsoft.com/office/powerpoint/2010/main" val="38262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Cordination-compound-9-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405309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ordination-compound-11-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37735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Cordination-compound-12-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337659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82E32-0136-8435-1F4D-649EF830866E}"/>
              </a:ext>
            </a:extLst>
          </p:cNvPr>
          <p:cNvSpPr txBox="1"/>
          <p:nvPr/>
        </p:nvSpPr>
        <p:spPr>
          <a:xfrm>
            <a:off x="780836" y="253297"/>
            <a:ext cx="7828908" cy="6555641"/>
          </a:xfrm>
          <a:prstGeom prst="rect">
            <a:avLst/>
          </a:prstGeom>
          <a:noFill/>
        </p:spPr>
        <p:txBody>
          <a:bodyPr wrap="square">
            <a:spAutoFit/>
          </a:bodyPr>
          <a:lstStyle/>
          <a:p>
            <a:pPr algn="ctr"/>
            <a:r>
              <a:rPr lang="en-IN" sz="3600" b="1" dirty="0">
                <a:solidFill>
                  <a:srgbClr val="C00000"/>
                </a:solidFill>
                <a:effectLst/>
                <a:highlight>
                  <a:srgbClr val="FFFFFF"/>
                </a:highlight>
                <a:latin typeface="ff8"/>
              </a:rPr>
              <a:t>Coordination Complex</a:t>
            </a:r>
            <a:endParaRPr lang="en-IN" sz="3600" b="1" dirty="0">
              <a:solidFill>
                <a:srgbClr val="C00000"/>
              </a:solidFill>
              <a:effectLst/>
              <a:highlight>
                <a:srgbClr val="FFFFFF"/>
              </a:highlight>
              <a:latin typeface="Source Sans Pro" panose="020B0503030403020204" pitchFamily="34" charset="0"/>
            </a:endParaRPr>
          </a:p>
          <a:p>
            <a:pPr algn="just"/>
            <a:r>
              <a:rPr lang="en-IN" sz="2400" i="0" dirty="0">
                <a:effectLst/>
                <a:highlight>
                  <a:srgbClr val="FFFFFF"/>
                </a:highlight>
                <a:latin typeface="ff7"/>
              </a:rPr>
              <a:t>• </a:t>
            </a:r>
            <a:r>
              <a:rPr lang="en-IN" sz="2400" i="0" dirty="0">
                <a:effectLst/>
                <a:highlight>
                  <a:srgbClr val="FFFFFF"/>
                </a:highlight>
                <a:latin typeface="ff5"/>
              </a:rPr>
              <a:t>A coordination</a:t>
            </a:r>
            <a:r>
              <a:rPr lang="en-IN" sz="2400" dirty="0">
                <a:highlight>
                  <a:srgbClr val="FFFFFF"/>
                </a:highlight>
                <a:latin typeface="ff5"/>
              </a:rPr>
              <a:t> </a:t>
            </a:r>
            <a:r>
              <a:rPr lang="en-IN" sz="2400" i="0" dirty="0">
                <a:effectLst/>
                <a:highlight>
                  <a:srgbClr val="FFFFFF"/>
                </a:highlight>
                <a:latin typeface="ff5"/>
              </a:rPr>
              <a:t>complex consists of a central atom or ion which is usually metallic and is called coordination </a:t>
            </a:r>
            <a:r>
              <a:rPr lang="en-IN" sz="2400" i="0" dirty="0" err="1">
                <a:effectLst/>
                <a:highlight>
                  <a:srgbClr val="FFFFFF"/>
                </a:highlight>
                <a:latin typeface="ff5"/>
              </a:rPr>
              <a:t>center</a:t>
            </a:r>
            <a:r>
              <a:rPr lang="en-IN" sz="2400" i="0" dirty="0">
                <a:effectLst/>
                <a:highlight>
                  <a:srgbClr val="FFFFFF"/>
                </a:highlight>
                <a:latin typeface="ff5"/>
              </a:rPr>
              <a:t> and a surrounding array of bound molecules or ions that are in turn, known as ligands or complexing agents.</a:t>
            </a:r>
            <a:endParaRPr lang="en-IN" sz="2400" i="0" dirty="0">
              <a:effectLst/>
              <a:highlight>
                <a:srgbClr val="FFFFFF"/>
              </a:highlight>
              <a:latin typeface="Source Sans Pro" panose="020B0503030403020204" pitchFamily="34" charset="0"/>
            </a:endParaRPr>
          </a:p>
          <a:p>
            <a:pPr algn="just"/>
            <a:r>
              <a:rPr lang="en-IN" sz="2400" i="0" dirty="0">
                <a:effectLst/>
                <a:highlight>
                  <a:srgbClr val="FFFFFF"/>
                </a:highlight>
                <a:latin typeface="ff7"/>
              </a:rPr>
              <a:t>•</a:t>
            </a:r>
            <a:r>
              <a:rPr lang="en-IN" sz="2400" dirty="0">
                <a:highlight>
                  <a:srgbClr val="FFFFFF"/>
                </a:highlight>
                <a:latin typeface="Source Sans Pro" panose="020B0503030403020204" pitchFamily="34" charset="0"/>
              </a:rPr>
              <a:t> </a:t>
            </a:r>
            <a:r>
              <a:rPr lang="en-IN" sz="2400" i="0" dirty="0">
                <a:effectLst/>
                <a:highlight>
                  <a:srgbClr val="FFFFFF"/>
                </a:highlight>
                <a:latin typeface="ff5"/>
              </a:rPr>
              <a:t>Ligands are Lewis bases containing at least one pair of electrons to donate to a metal atom or ion.</a:t>
            </a:r>
            <a:endParaRPr lang="en-IN" sz="2400" i="0" dirty="0">
              <a:effectLst/>
              <a:highlight>
                <a:srgbClr val="FFFFFF"/>
              </a:highlight>
              <a:latin typeface="Source Sans Pro" panose="020B0503030403020204" pitchFamily="34" charset="0"/>
            </a:endParaRPr>
          </a:p>
          <a:p>
            <a:pPr algn="just"/>
            <a:r>
              <a:rPr lang="en-IN" sz="2400" b="1" i="0" dirty="0">
                <a:solidFill>
                  <a:srgbClr val="C00000"/>
                </a:solidFill>
                <a:effectLst/>
                <a:highlight>
                  <a:srgbClr val="FFFFFF"/>
                </a:highlight>
                <a:latin typeface="ff9"/>
              </a:rPr>
              <a:t>Nature of complex</a:t>
            </a:r>
            <a:endParaRPr lang="en-IN" sz="2400" b="1" i="0" dirty="0">
              <a:solidFill>
                <a:srgbClr val="C00000"/>
              </a:solidFill>
              <a:effectLst/>
              <a:highlight>
                <a:srgbClr val="FFFFFF"/>
              </a:highlight>
              <a:latin typeface="Source Sans Pro" panose="020B0503030403020204" pitchFamily="34" charset="0"/>
            </a:endParaRPr>
          </a:p>
          <a:p>
            <a:pPr algn="just"/>
            <a:r>
              <a:rPr lang="en-IN" sz="2400" i="0" dirty="0">
                <a:effectLst/>
                <a:highlight>
                  <a:srgbClr val="FFFFFF"/>
                </a:highlight>
                <a:latin typeface="ff5"/>
              </a:rPr>
              <a:t>Depending on the charge, a complex may be cationic, anionic or neutral. </a:t>
            </a:r>
          </a:p>
          <a:p>
            <a:pPr algn="just"/>
            <a:r>
              <a:rPr lang="en-IN" sz="2400" i="0" dirty="0">
                <a:effectLst/>
                <a:highlight>
                  <a:srgbClr val="FFFFFF"/>
                </a:highlight>
                <a:latin typeface="ff5"/>
              </a:rPr>
              <a:t>[Fe(H</a:t>
            </a:r>
            <a:r>
              <a:rPr lang="en-IN" sz="2400" i="0" baseline="-25000" dirty="0">
                <a:effectLst/>
                <a:highlight>
                  <a:srgbClr val="FFFFFF"/>
                </a:highlight>
                <a:latin typeface="ff9"/>
              </a:rPr>
              <a:t>2</a:t>
            </a:r>
            <a:r>
              <a:rPr lang="en-IN" sz="2400" i="0" dirty="0">
                <a:effectLst/>
                <a:highlight>
                  <a:srgbClr val="FFFFFF"/>
                </a:highlight>
                <a:latin typeface="ff5"/>
              </a:rPr>
              <a:t>O)</a:t>
            </a:r>
            <a:r>
              <a:rPr lang="en-IN" sz="2400" i="0" baseline="-25000" dirty="0">
                <a:effectLst/>
                <a:highlight>
                  <a:srgbClr val="FFFFFF"/>
                </a:highlight>
                <a:latin typeface="ff9"/>
              </a:rPr>
              <a:t>6</a:t>
            </a:r>
            <a:r>
              <a:rPr lang="en-IN" sz="2400" i="0" dirty="0">
                <a:effectLst/>
                <a:highlight>
                  <a:srgbClr val="FFFFFF"/>
                </a:highlight>
                <a:latin typeface="ff5"/>
              </a:rPr>
              <a:t>]</a:t>
            </a:r>
            <a:r>
              <a:rPr lang="en-IN" sz="2400" i="0" baseline="30000" dirty="0">
                <a:effectLst/>
                <a:highlight>
                  <a:srgbClr val="FFFFFF"/>
                </a:highlight>
                <a:latin typeface="ff9"/>
              </a:rPr>
              <a:t>2+</a:t>
            </a:r>
            <a:r>
              <a:rPr lang="en-IN" sz="2400" dirty="0">
                <a:highlight>
                  <a:srgbClr val="FFFFFF"/>
                </a:highlight>
                <a:latin typeface="Source Sans Pro" panose="020B0503030403020204" pitchFamily="34" charset="0"/>
              </a:rPr>
              <a:t> : </a:t>
            </a:r>
            <a:r>
              <a:rPr lang="en-IN" sz="2400" dirty="0">
                <a:highlight>
                  <a:srgbClr val="FFFFFF"/>
                </a:highlight>
                <a:latin typeface="ff5"/>
              </a:rPr>
              <a:t>C</a:t>
            </a:r>
            <a:r>
              <a:rPr lang="en-IN" sz="2400" i="0" dirty="0">
                <a:effectLst/>
                <a:highlight>
                  <a:srgbClr val="FFFFFF"/>
                </a:highlight>
                <a:latin typeface="ff5"/>
              </a:rPr>
              <a:t>ationic complex</a:t>
            </a:r>
          </a:p>
          <a:p>
            <a:pPr algn="just"/>
            <a:r>
              <a:rPr lang="en-IN" sz="2400" i="0" dirty="0">
                <a:effectLst/>
                <a:highlight>
                  <a:srgbClr val="FFFFFF"/>
                </a:highlight>
                <a:latin typeface="ff5"/>
              </a:rPr>
              <a:t>[Fe(CN)</a:t>
            </a:r>
            <a:r>
              <a:rPr lang="en-IN" sz="2400" i="0" baseline="-25000" dirty="0">
                <a:effectLst/>
                <a:highlight>
                  <a:srgbClr val="FFFFFF"/>
                </a:highlight>
                <a:latin typeface="ff9"/>
              </a:rPr>
              <a:t>6</a:t>
            </a:r>
            <a:r>
              <a:rPr lang="en-IN" sz="2400" i="0" dirty="0">
                <a:effectLst/>
                <a:highlight>
                  <a:srgbClr val="FFFFFF"/>
                </a:highlight>
                <a:latin typeface="ff5"/>
              </a:rPr>
              <a:t>]</a:t>
            </a:r>
            <a:r>
              <a:rPr lang="en-IN" sz="2400" i="0" baseline="30000" dirty="0">
                <a:effectLst/>
                <a:highlight>
                  <a:srgbClr val="FFFFFF"/>
                </a:highlight>
                <a:latin typeface="ff9"/>
              </a:rPr>
              <a:t>4-</a:t>
            </a:r>
            <a:r>
              <a:rPr lang="en-IN" sz="2400" i="0" dirty="0">
                <a:effectLst/>
                <a:highlight>
                  <a:srgbClr val="FFFFFF"/>
                </a:highlight>
                <a:latin typeface="ff9"/>
              </a:rPr>
              <a:t>:</a:t>
            </a:r>
            <a:r>
              <a:rPr lang="en-IN" sz="2400" i="0" baseline="30000" dirty="0">
                <a:effectLst/>
                <a:highlight>
                  <a:srgbClr val="FFFFFF"/>
                </a:highlight>
                <a:latin typeface="ff9"/>
              </a:rPr>
              <a:t> </a:t>
            </a:r>
            <a:r>
              <a:rPr lang="en-IN" sz="2400" dirty="0">
                <a:highlight>
                  <a:srgbClr val="FFFFFF"/>
                </a:highlight>
                <a:latin typeface="Source Sans Pro" panose="020B0503030403020204" pitchFamily="34" charset="0"/>
              </a:rPr>
              <a:t> </a:t>
            </a:r>
            <a:r>
              <a:rPr lang="en-IN" sz="2400" dirty="0">
                <a:highlight>
                  <a:srgbClr val="FFFFFF"/>
                </a:highlight>
                <a:latin typeface="ff5"/>
              </a:rPr>
              <a:t>A</a:t>
            </a:r>
            <a:r>
              <a:rPr lang="en-IN" sz="2400" i="0" dirty="0">
                <a:effectLst/>
                <a:highlight>
                  <a:srgbClr val="FFFFFF"/>
                </a:highlight>
                <a:latin typeface="ff5"/>
              </a:rPr>
              <a:t>nionic complex</a:t>
            </a:r>
          </a:p>
          <a:p>
            <a:pPr algn="just"/>
            <a:r>
              <a:rPr lang="en-IN" sz="2400" i="0" dirty="0">
                <a:effectLst/>
                <a:highlight>
                  <a:srgbClr val="FFFFFF"/>
                </a:highlight>
                <a:latin typeface="ff5"/>
              </a:rPr>
              <a:t>[Ni(CO)</a:t>
            </a:r>
            <a:r>
              <a:rPr lang="en-IN" sz="2400" i="0" baseline="-25000" dirty="0">
                <a:effectLst/>
                <a:highlight>
                  <a:srgbClr val="FFFFFF"/>
                </a:highlight>
                <a:latin typeface="ff9"/>
              </a:rPr>
              <a:t>2</a:t>
            </a:r>
            <a:r>
              <a:rPr lang="en-IN" sz="2400" i="0" dirty="0">
                <a:effectLst/>
                <a:highlight>
                  <a:srgbClr val="FFFFFF"/>
                </a:highlight>
                <a:latin typeface="ff5"/>
              </a:rPr>
              <a:t>]: Neutral complex</a:t>
            </a:r>
            <a:endParaRPr lang="en-IN" sz="2400" i="0" dirty="0">
              <a:effectLst/>
              <a:highlight>
                <a:srgbClr val="FFFFFF"/>
              </a:highlight>
              <a:latin typeface="Source Sans Pro" panose="020B0503030403020204" pitchFamily="34" charset="0"/>
            </a:endParaRPr>
          </a:p>
          <a:p>
            <a:pPr algn="just"/>
            <a:r>
              <a:rPr lang="en-IN" sz="2400" i="0" dirty="0">
                <a:effectLst/>
                <a:highlight>
                  <a:srgbClr val="FFFFFF"/>
                </a:highlight>
                <a:latin typeface="ff7"/>
              </a:rPr>
              <a:t>•</a:t>
            </a:r>
            <a:r>
              <a:rPr lang="en-IN" sz="2400" i="0" dirty="0">
                <a:effectLst/>
                <a:highlight>
                  <a:srgbClr val="FFFFFF"/>
                </a:highlight>
                <a:latin typeface="ff9"/>
              </a:rPr>
              <a:t>Metal</a:t>
            </a:r>
            <a:r>
              <a:rPr lang="en-IN" sz="2400" dirty="0">
                <a:highlight>
                  <a:srgbClr val="FFFFFF"/>
                </a:highlight>
                <a:latin typeface="Source Sans Pro" panose="020B0503030403020204" pitchFamily="34" charset="0"/>
              </a:rPr>
              <a:t> </a:t>
            </a:r>
            <a:r>
              <a:rPr lang="en-IN" sz="2400" i="0" dirty="0">
                <a:effectLst/>
                <a:highlight>
                  <a:srgbClr val="FFFFFF"/>
                </a:highlight>
                <a:latin typeface="ff5"/>
              </a:rPr>
              <a:t>Is usually a </a:t>
            </a:r>
            <a:r>
              <a:rPr lang="en-IN" sz="2400" b="1" i="0" dirty="0">
                <a:solidFill>
                  <a:srgbClr val="C00000"/>
                </a:solidFill>
                <a:effectLst/>
                <a:highlight>
                  <a:srgbClr val="FFFFFF"/>
                </a:highlight>
                <a:latin typeface="ff5"/>
              </a:rPr>
              <a:t>transition metal</a:t>
            </a:r>
            <a:r>
              <a:rPr lang="en-IN" sz="2400" i="0" dirty="0">
                <a:effectLst/>
                <a:highlight>
                  <a:srgbClr val="FFFFFF"/>
                </a:highlight>
                <a:latin typeface="ff5"/>
              </a:rPr>
              <a:t>. Transition metals are-</a:t>
            </a:r>
          </a:p>
          <a:p>
            <a:pPr algn="just"/>
            <a:r>
              <a:rPr lang="en-IN" sz="2400" i="0" dirty="0">
                <a:effectLst/>
                <a:highlight>
                  <a:srgbClr val="FFFFFF"/>
                </a:highlight>
                <a:latin typeface="ff5"/>
              </a:rPr>
              <a:t>(</a:t>
            </a:r>
            <a:r>
              <a:rPr lang="en-IN" sz="2400" i="0" dirty="0" err="1">
                <a:effectLst/>
                <a:highlight>
                  <a:srgbClr val="FFFFFF"/>
                </a:highlight>
                <a:latin typeface="ff5"/>
              </a:rPr>
              <a:t>i</a:t>
            </a:r>
            <a:r>
              <a:rPr lang="en-IN" sz="2400" i="0" dirty="0">
                <a:effectLst/>
                <a:highlight>
                  <a:srgbClr val="FFFFFF"/>
                </a:highlight>
                <a:latin typeface="ff5"/>
              </a:rPr>
              <a:t>)Small, highly charged ions with variable oxidation states </a:t>
            </a:r>
          </a:p>
          <a:p>
            <a:pPr algn="just"/>
            <a:r>
              <a:rPr lang="en-IN" sz="2400" i="0" dirty="0">
                <a:effectLst/>
                <a:highlight>
                  <a:srgbClr val="FFFFFF"/>
                </a:highlight>
                <a:latin typeface="ff5"/>
              </a:rPr>
              <a:t>(ii) Possess vacant / filled orbitals of right energy to accept electrons.</a:t>
            </a:r>
            <a:endParaRPr lang="en-IN" dirty="0"/>
          </a:p>
        </p:txBody>
      </p:sp>
    </p:spTree>
    <p:extLst>
      <p:ext uri="{BB962C8B-B14F-4D97-AF65-F5344CB8AC3E}">
        <p14:creationId xmlns:p14="http://schemas.microsoft.com/office/powerpoint/2010/main" val="3468479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C9096-776C-224E-CBF3-01FE1594B3C0}"/>
              </a:ext>
            </a:extLst>
          </p:cNvPr>
          <p:cNvSpPr txBox="1"/>
          <p:nvPr/>
        </p:nvSpPr>
        <p:spPr>
          <a:xfrm>
            <a:off x="211757" y="37376"/>
            <a:ext cx="8749363" cy="6494085"/>
          </a:xfrm>
          <a:prstGeom prst="rect">
            <a:avLst/>
          </a:prstGeom>
          <a:noFill/>
        </p:spPr>
        <p:txBody>
          <a:bodyPr wrap="square">
            <a:spAutoFit/>
          </a:bodyPr>
          <a:lstStyle/>
          <a:p>
            <a:pPr algn="ctr"/>
            <a:r>
              <a:rPr lang="en-IN" sz="3600" b="1" dirty="0">
                <a:solidFill>
                  <a:srgbClr val="C00000"/>
                </a:solidFill>
                <a:effectLst/>
                <a:highlight>
                  <a:srgbClr val="FFFFFF"/>
                </a:highlight>
                <a:latin typeface="ff8"/>
              </a:rPr>
              <a:t>Coordination Number</a:t>
            </a:r>
          </a:p>
          <a:p>
            <a:pPr algn="ctr"/>
            <a:endParaRPr lang="en-IN" sz="800" b="1" dirty="0">
              <a:solidFill>
                <a:srgbClr val="000000"/>
              </a:solidFill>
              <a:effectLst/>
              <a:highlight>
                <a:srgbClr val="FFFFFF"/>
              </a:highlight>
              <a:latin typeface="Source Sans Pro" panose="020B0503030403020204" pitchFamily="34" charset="0"/>
            </a:endParaRPr>
          </a:p>
          <a:p>
            <a:pPr algn="l"/>
            <a:r>
              <a:rPr lang="en-IN" sz="2600" b="0" i="0" dirty="0">
                <a:solidFill>
                  <a:srgbClr val="000000"/>
                </a:solidFill>
                <a:effectLst/>
                <a:highlight>
                  <a:srgbClr val="FFFFFF"/>
                </a:highlight>
                <a:latin typeface="ff7"/>
              </a:rPr>
              <a:t>•</a:t>
            </a:r>
            <a:r>
              <a:rPr lang="en-IN" sz="2600" dirty="0">
                <a:solidFill>
                  <a:srgbClr val="000000"/>
                </a:solidFill>
                <a:highlight>
                  <a:srgbClr val="FFFFFF"/>
                </a:highlight>
                <a:latin typeface="Source Sans Pro" panose="020B0503030403020204" pitchFamily="34" charset="0"/>
              </a:rPr>
              <a:t> </a:t>
            </a:r>
            <a:r>
              <a:rPr lang="en-IN" sz="2600" b="0" i="0" dirty="0">
                <a:solidFill>
                  <a:srgbClr val="000000"/>
                </a:solidFill>
                <a:effectLst/>
                <a:highlight>
                  <a:srgbClr val="FFFFFF"/>
                </a:highlight>
                <a:latin typeface="ff5"/>
              </a:rPr>
              <a:t>Number of atoms, ions or molecules that a central atom or ion holds as its nearest </a:t>
            </a:r>
            <a:r>
              <a:rPr lang="en-IN" sz="2600" b="0" i="0" dirty="0" err="1">
                <a:solidFill>
                  <a:srgbClr val="000000"/>
                </a:solidFill>
                <a:effectLst/>
                <a:highlight>
                  <a:srgbClr val="FFFFFF"/>
                </a:highlight>
                <a:latin typeface="ff5"/>
              </a:rPr>
              <a:t>neighbors</a:t>
            </a:r>
            <a:r>
              <a:rPr lang="en-IN" sz="2600" b="0" i="0" dirty="0">
                <a:solidFill>
                  <a:srgbClr val="000000"/>
                </a:solidFill>
                <a:effectLst/>
                <a:highlight>
                  <a:srgbClr val="FFFFFF"/>
                </a:highlight>
                <a:latin typeface="ff5"/>
              </a:rPr>
              <a:t> in a complex or coordination compound or in a crystal is known as </a:t>
            </a:r>
            <a:r>
              <a:rPr lang="en-IN" sz="2600" b="1" i="0" dirty="0">
                <a:solidFill>
                  <a:srgbClr val="FF0000"/>
                </a:solidFill>
                <a:effectLst/>
                <a:highlight>
                  <a:srgbClr val="FFFFFF"/>
                </a:highlight>
                <a:latin typeface="ff5"/>
              </a:rPr>
              <a:t>coordination number</a:t>
            </a:r>
            <a:r>
              <a:rPr lang="en-IN" sz="2600" b="0" i="0" dirty="0">
                <a:solidFill>
                  <a:srgbClr val="000000"/>
                </a:solidFill>
                <a:effectLst/>
                <a:highlight>
                  <a:srgbClr val="FFFFFF"/>
                </a:highlight>
                <a:latin typeface="ff5"/>
              </a:rPr>
              <a:t>.</a:t>
            </a:r>
            <a:endParaRPr lang="en-IN" sz="2600" b="0" i="0" dirty="0">
              <a:solidFill>
                <a:srgbClr val="000000"/>
              </a:solidFill>
              <a:effectLst/>
              <a:highlight>
                <a:srgbClr val="FFFFFF"/>
              </a:highlight>
              <a:latin typeface="Source Sans Pro" panose="020B0503030403020204" pitchFamily="34" charset="0"/>
            </a:endParaRPr>
          </a:p>
          <a:p>
            <a:pPr algn="l"/>
            <a:r>
              <a:rPr lang="en-IN" sz="2600" b="0" i="0" dirty="0">
                <a:solidFill>
                  <a:srgbClr val="FF0000"/>
                </a:solidFill>
                <a:effectLst/>
                <a:highlight>
                  <a:srgbClr val="FFFFFF"/>
                </a:highlight>
                <a:latin typeface="ff7"/>
              </a:rPr>
              <a:t>•</a:t>
            </a:r>
            <a:r>
              <a:rPr lang="en-IN" sz="2600" dirty="0">
                <a:solidFill>
                  <a:srgbClr val="FF0000"/>
                </a:solidFill>
                <a:highlight>
                  <a:srgbClr val="FFFFFF"/>
                </a:highlight>
                <a:latin typeface="Source Sans Pro" panose="020B0503030403020204" pitchFamily="34" charset="0"/>
              </a:rPr>
              <a:t> </a:t>
            </a:r>
            <a:r>
              <a:rPr lang="en-IN" sz="2600" b="1" i="0" dirty="0">
                <a:solidFill>
                  <a:srgbClr val="FF0000"/>
                </a:solidFill>
                <a:effectLst/>
                <a:highlight>
                  <a:srgbClr val="FFFFFF"/>
                </a:highlight>
                <a:latin typeface="ff9"/>
              </a:rPr>
              <a:t>Ligands: </a:t>
            </a:r>
            <a:r>
              <a:rPr lang="en-IN" sz="2600" b="1" i="0" dirty="0">
                <a:solidFill>
                  <a:srgbClr val="000000"/>
                </a:solidFill>
                <a:effectLst/>
                <a:highlight>
                  <a:srgbClr val="FFFFFF"/>
                </a:highlight>
                <a:latin typeface="ff9"/>
              </a:rPr>
              <a:t>The molecule or ion which are coordinated to a central metal </a:t>
            </a:r>
            <a:r>
              <a:rPr lang="en-IN" sz="2600" b="1" dirty="0">
                <a:solidFill>
                  <a:srgbClr val="000000"/>
                </a:solidFill>
                <a:highlight>
                  <a:srgbClr val="FFFFFF"/>
                </a:highlight>
                <a:latin typeface="ff9"/>
              </a:rPr>
              <a:t>atom or ion. </a:t>
            </a:r>
            <a:r>
              <a:rPr lang="en-IN" sz="2600" b="1" i="0" dirty="0">
                <a:solidFill>
                  <a:srgbClr val="000000"/>
                </a:solidFill>
                <a:effectLst/>
                <a:highlight>
                  <a:srgbClr val="FFFFFF"/>
                </a:highlight>
                <a:latin typeface="ff9"/>
              </a:rPr>
              <a:t>They </a:t>
            </a:r>
            <a:r>
              <a:rPr lang="en-IN" sz="2600" dirty="0">
                <a:solidFill>
                  <a:srgbClr val="000000"/>
                </a:solidFill>
                <a:highlight>
                  <a:srgbClr val="FFFFFF"/>
                </a:highlight>
                <a:latin typeface="ff5"/>
              </a:rPr>
              <a:t>a</a:t>
            </a:r>
            <a:r>
              <a:rPr lang="en-IN" sz="2600" b="0" i="0" dirty="0">
                <a:solidFill>
                  <a:srgbClr val="000000"/>
                </a:solidFill>
                <a:effectLst/>
                <a:highlight>
                  <a:srgbClr val="FFFFFF"/>
                </a:highlight>
                <a:latin typeface="ff5"/>
              </a:rPr>
              <a:t>re classified in various ways-On the basis of charge, ligand may be neutral, anionic and cationic.</a:t>
            </a:r>
          </a:p>
          <a:p>
            <a:pPr algn="l"/>
            <a:r>
              <a:rPr lang="en-IN" sz="2600" b="0" i="0" dirty="0">
                <a:solidFill>
                  <a:srgbClr val="000000"/>
                </a:solidFill>
                <a:effectLst/>
                <a:highlight>
                  <a:srgbClr val="FFFFFF"/>
                </a:highlight>
                <a:latin typeface="ff5"/>
              </a:rPr>
              <a:t>(a)Anionic-halide ions, CN</a:t>
            </a:r>
            <a:r>
              <a:rPr lang="en-IN" sz="2600" b="1" i="0" baseline="30000" dirty="0">
                <a:solidFill>
                  <a:srgbClr val="000000"/>
                </a:solidFill>
                <a:effectLst/>
                <a:highlight>
                  <a:srgbClr val="FFFFFF"/>
                </a:highlight>
                <a:latin typeface="ff9"/>
              </a:rPr>
              <a:t>-</a:t>
            </a:r>
            <a:endParaRPr lang="en-IN" sz="2600" b="0" i="0" baseline="30000" dirty="0">
              <a:solidFill>
                <a:srgbClr val="000000"/>
              </a:solidFill>
              <a:effectLst/>
              <a:highlight>
                <a:srgbClr val="FFFFFF"/>
              </a:highlight>
              <a:latin typeface="Source Sans Pro" panose="020B0503030403020204" pitchFamily="34" charset="0"/>
            </a:endParaRPr>
          </a:p>
          <a:p>
            <a:pPr algn="l"/>
            <a:r>
              <a:rPr lang="en-IN" sz="2600" b="0" i="0" dirty="0">
                <a:solidFill>
                  <a:srgbClr val="000000"/>
                </a:solidFill>
                <a:effectLst/>
                <a:highlight>
                  <a:srgbClr val="FFFFFF"/>
                </a:highlight>
                <a:latin typeface="ff5"/>
              </a:rPr>
              <a:t>(b)</a:t>
            </a:r>
            <a:r>
              <a:rPr lang="en-IN" sz="2600" b="0" i="0" dirty="0">
                <a:effectLst/>
                <a:highlight>
                  <a:srgbClr val="FFFFFF"/>
                </a:highlight>
                <a:latin typeface="ff5"/>
              </a:rPr>
              <a:t>Cationic-NO</a:t>
            </a:r>
            <a:r>
              <a:rPr lang="en-IN" sz="2600" b="1" i="0" baseline="30000" dirty="0">
                <a:effectLst/>
                <a:highlight>
                  <a:srgbClr val="FFFFFF"/>
                </a:highlight>
                <a:latin typeface="ff9"/>
              </a:rPr>
              <a:t>+</a:t>
            </a:r>
            <a:r>
              <a:rPr lang="en-IN" sz="2600" b="0" i="0" dirty="0">
                <a:effectLst/>
                <a:highlight>
                  <a:srgbClr val="FFFFFF"/>
                </a:highlight>
                <a:latin typeface="ff5"/>
              </a:rPr>
              <a:t>, [N</a:t>
            </a:r>
            <a:r>
              <a:rPr lang="en-IN" sz="2600" b="1" i="0" baseline="-25000" dirty="0">
                <a:effectLst/>
                <a:highlight>
                  <a:srgbClr val="FFFFFF"/>
                </a:highlight>
                <a:latin typeface="ff9"/>
              </a:rPr>
              <a:t>2</a:t>
            </a:r>
            <a:r>
              <a:rPr lang="en-IN" sz="2600" b="0" i="0" dirty="0">
                <a:effectLst/>
                <a:highlight>
                  <a:srgbClr val="FFFFFF"/>
                </a:highlight>
                <a:latin typeface="ff5"/>
              </a:rPr>
              <a:t>H</a:t>
            </a:r>
            <a:r>
              <a:rPr lang="en-IN" sz="2600" b="1" i="0" baseline="-25000" dirty="0">
                <a:effectLst/>
                <a:highlight>
                  <a:srgbClr val="FFFFFF"/>
                </a:highlight>
                <a:latin typeface="ff9"/>
              </a:rPr>
              <a:t>5</a:t>
            </a:r>
            <a:r>
              <a:rPr lang="en-IN" sz="2600" b="0" i="0" dirty="0">
                <a:effectLst/>
                <a:highlight>
                  <a:srgbClr val="FFFFFF"/>
                </a:highlight>
                <a:latin typeface="ff5"/>
              </a:rPr>
              <a:t>]</a:t>
            </a:r>
            <a:r>
              <a:rPr lang="en-IN" sz="2600" b="1" i="0" baseline="30000" dirty="0">
                <a:effectLst/>
                <a:highlight>
                  <a:srgbClr val="FFFFFF"/>
                </a:highlight>
                <a:latin typeface="ff9"/>
              </a:rPr>
              <a:t>+</a:t>
            </a:r>
            <a:endParaRPr lang="en-IN" sz="2600" b="0" i="0" baseline="30000" dirty="0">
              <a:effectLst/>
              <a:highlight>
                <a:srgbClr val="FFFFFF"/>
              </a:highlight>
              <a:latin typeface="Source Sans Pro" panose="020B0503030403020204" pitchFamily="34" charset="0"/>
            </a:endParaRPr>
          </a:p>
          <a:p>
            <a:pPr algn="l"/>
            <a:r>
              <a:rPr lang="en-IN" sz="2600" b="0" i="0" dirty="0">
                <a:effectLst/>
                <a:highlight>
                  <a:srgbClr val="FFFFFF"/>
                </a:highlight>
                <a:latin typeface="ff5"/>
              </a:rPr>
              <a:t>(c)Neutral</a:t>
            </a:r>
            <a:r>
              <a:rPr lang="en-IN" sz="2600" dirty="0">
                <a:highlight>
                  <a:srgbClr val="FFFFFF"/>
                </a:highlight>
                <a:latin typeface="Source Sans Pro" panose="020B0503030403020204" pitchFamily="34" charset="0"/>
              </a:rPr>
              <a:t>: </a:t>
            </a:r>
            <a:r>
              <a:rPr lang="en-IN" sz="2600" b="0" i="0" dirty="0">
                <a:effectLst/>
                <a:highlight>
                  <a:srgbClr val="FFFFFF"/>
                </a:highlight>
                <a:latin typeface="ff5"/>
              </a:rPr>
              <a:t>NH</a:t>
            </a:r>
            <a:r>
              <a:rPr lang="en-IN" sz="2600" b="1" i="0" baseline="-25000" dirty="0">
                <a:effectLst/>
                <a:highlight>
                  <a:srgbClr val="FFFFFF"/>
                </a:highlight>
                <a:latin typeface="ff9"/>
              </a:rPr>
              <a:t>3</a:t>
            </a:r>
            <a:r>
              <a:rPr lang="en-IN" sz="2600" b="0" i="0" dirty="0">
                <a:effectLst/>
                <a:highlight>
                  <a:srgbClr val="FFFFFF"/>
                </a:highlight>
                <a:latin typeface="ff5"/>
              </a:rPr>
              <a:t>, H</a:t>
            </a:r>
            <a:r>
              <a:rPr lang="en-IN" sz="2600" b="1" i="0" baseline="-25000" dirty="0">
                <a:effectLst/>
                <a:highlight>
                  <a:srgbClr val="FFFFFF"/>
                </a:highlight>
                <a:latin typeface="ff9"/>
              </a:rPr>
              <a:t>2</a:t>
            </a:r>
            <a:r>
              <a:rPr lang="en-IN" sz="2600" b="0" i="0" dirty="0">
                <a:effectLst/>
                <a:highlight>
                  <a:srgbClr val="FFFFFF"/>
                </a:highlight>
                <a:latin typeface="ff5"/>
              </a:rPr>
              <a:t>O</a:t>
            </a:r>
            <a:endParaRPr lang="en-IN" sz="2600" dirty="0">
              <a:highlight>
                <a:srgbClr val="FFFFFF"/>
              </a:highlight>
              <a:latin typeface="ff5"/>
            </a:endParaRPr>
          </a:p>
          <a:p>
            <a:pPr algn="l"/>
            <a:endParaRPr lang="en-IN" sz="800" b="0" i="0" dirty="0">
              <a:solidFill>
                <a:srgbClr val="000000"/>
              </a:solidFill>
              <a:effectLst/>
              <a:highlight>
                <a:srgbClr val="FFFFFF"/>
              </a:highlight>
              <a:latin typeface="Source Sans Pro" panose="020B0503030403020204" pitchFamily="34" charset="0"/>
            </a:endParaRPr>
          </a:p>
          <a:p>
            <a:pPr algn="l"/>
            <a:r>
              <a:rPr lang="en-IN" sz="2600" b="0" i="0" dirty="0">
                <a:solidFill>
                  <a:srgbClr val="000000"/>
                </a:solidFill>
                <a:effectLst/>
                <a:highlight>
                  <a:srgbClr val="FFFFFF"/>
                </a:highlight>
                <a:latin typeface="ff7"/>
              </a:rPr>
              <a:t>•</a:t>
            </a:r>
            <a:r>
              <a:rPr lang="en-IN" sz="2600" b="0" i="0" dirty="0">
                <a:solidFill>
                  <a:srgbClr val="000000"/>
                </a:solidFill>
                <a:effectLst/>
                <a:highlight>
                  <a:srgbClr val="FFFFFF"/>
                </a:highlight>
                <a:latin typeface="ff5"/>
              </a:rPr>
              <a:t>On the basis of ligand field strength</a:t>
            </a:r>
            <a:endParaRPr lang="en-IN" sz="2600" b="0" i="0" dirty="0">
              <a:solidFill>
                <a:srgbClr val="000000"/>
              </a:solidFill>
              <a:effectLst/>
              <a:highlight>
                <a:srgbClr val="FFFFFF"/>
              </a:highlight>
              <a:latin typeface="Source Sans Pro" panose="020B0503030403020204" pitchFamily="34" charset="0"/>
            </a:endParaRPr>
          </a:p>
          <a:p>
            <a:pPr algn="l"/>
            <a:r>
              <a:rPr lang="en-IN" sz="2600" b="1" i="0" dirty="0">
                <a:solidFill>
                  <a:srgbClr val="000000"/>
                </a:solidFill>
                <a:effectLst/>
                <a:highlight>
                  <a:srgbClr val="FFFFFF"/>
                </a:highlight>
                <a:latin typeface="ff9"/>
              </a:rPr>
              <a:t>(a)Weak field ligands: I</a:t>
            </a:r>
            <a:r>
              <a:rPr lang="en-IN" sz="2600" b="1" i="0" baseline="30000" dirty="0">
                <a:solidFill>
                  <a:srgbClr val="000000"/>
                </a:solidFill>
                <a:effectLst/>
                <a:highlight>
                  <a:srgbClr val="FFFFFF"/>
                </a:highlight>
                <a:latin typeface="ff9"/>
              </a:rPr>
              <a:t>-</a:t>
            </a:r>
            <a:r>
              <a:rPr lang="en-IN" sz="2600" b="0" i="0" dirty="0">
                <a:solidFill>
                  <a:srgbClr val="000000"/>
                </a:solidFill>
                <a:effectLst/>
                <a:highlight>
                  <a:srgbClr val="FFFFFF"/>
                </a:highlight>
                <a:latin typeface="ff5"/>
              </a:rPr>
              <a:t>, Br</a:t>
            </a:r>
            <a:r>
              <a:rPr lang="en-IN" sz="2600" b="1" i="0" baseline="30000" dirty="0">
                <a:solidFill>
                  <a:srgbClr val="000000"/>
                </a:solidFill>
                <a:effectLst/>
                <a:highlight>
                  <a:srgbClr val="FFFFFF"/>
                </a:highlight>
                <a:latin typeface="ff9"/>
              </a:rPr>
              <a:t>-</a:t>
            </a:r>
            <a:r>
              <a:rPr lang="en-IN" sz="2600" b="0" i="0" dirty="0">
                <a:solidFill>
                  <a:srgbClr val="000000"/>
                </a:solidFill>
                <a:effectLst/>
                <a:highlight>
                  <a:srgbClr val="FFFFFF"/>
                </a:highlight>
                <a:latin typeface="ff5"/>
              </a:rPr>
              <a:t>, Cl</a:t>
            </a:r>
            <a:r>
              <a:rPr lang="en-IN" sz="2600" b="1" i="0" baseline="30000" dirty="0">
                <a:solidFill>
                  <a:srgbClr val="000000"/>
                </a:solidFill>
                <a:effectLst/>
                <a:highlight>
                  <a:srgbClr val="FFFFFF"/>
                </a:highlight>
                <a:latin typeface="ff9"/>
              </a:rPr>
              <a:t>-</a:t>
            </a:r>
            <a:r>
              <a:rPr lang="en-IN" sz="2600" b="0" i="0" dirty="0">
                <a:solidFill>
                  <a:srgbClr val="000000"/>
                </a:solidFill>
                <a:effectLst/>
                <a:highlight>
                  <a:srgbClr val="FFFFFF"/>
                </a:highlight>
                <a:latin typeface="ff5"/>
              </a:rPr>
              <a:t>, F</a:t>
            </a:r>
            <a:r>
              <a:rPr lang="en-IN" sz="2600" b="1" i="0" baseline="30000" dirty="0">
                <a:solidFill>
                  <a:srgbClr val="000000"/>
                </a:solidFill>
                <a:effectLst/>
                <a:highlight>
                  <a:srgbClr val="FFFFFF"/>
                </a:highlight>
                <a:latin typeface="ff9"/>
              </a:rPr>
              <a:t>-</a:t>
            </a:r>
            <a:r>
              <a:rPr lang="en-IN" sz="2600" b="0" i="0" dirty="0">
                <a:solidFill>
                  <a:srgbClr val="000000"/>
                </a:solidFill>
                <a:effectLst/>
                <a:highlight>
                  <a:srgbClr val="FFFFFF"/>
                </a:highlight>
                <a:latin typeface="ff5"/>
              </a:rPr>
              <a:t>, H</a:t>
            </a:r>
            <a:r>
              <a:rPr lang="en-IN" sz="2600" b="1" i="0" baseline="-25000" dirty="0">
                <a:solidFill>
                  <a:srgbClr val="7030A0"/>
                </a:solidFill>
                <a:effectLst/>
                <a:highlight>
                  <a:srgbClr val="FFFFFF"/>
                </a:highlight>
                <a:latin typeface="ff9"/>
              </a:rPr>
              <a:t>2</a:t>
            </a:r>
            <a:r>
              <a:rPr lang="en-IN" sz="2600" b="0" i="0" dirty="0">
                <a:solidFill>
                  <a:srgbClr val="000000"/>
                </a:solidFill>
                <a:effectLst/>
                <a:highlight>
                  <a:srgbClr val="FFFFFF"/>
                </a:highlight>
                <a:latin typeface="ff5"/>
              </a:rPr>
              <a:t>O</a:t>
            </a:r>
            <a:endParaRPr lang="en-IN" sz="2600" dirty="0">
              <a:solidFill>
                <a:srgbClr val="000000"/>
              </a:solidFill>
              <a:highlight>
                <a:srgbClr val="FFFFFF"/>
              </a:highlight>
              <a:latin typeface="ff5"/>
            </a:endParaRPr>
          </a:p>
          <a:p>
            <a:pPr algn="l"/>
            <a:r>
              <a:rPr lang="en-US" sz="2600" b="1" i="0" dirty="0">
                <a:solidFill>
                  <a:srgbClr val="000000"/>
                </a:solidFill>
                <a:effectLst/>
                <a:highlight>
                  <a:srgbClr val="FFFFFF"/>
                </a:highlight>
                <a:latin typeface="ff9"/>
              </a:rPr>
              <a:t>(b)Strong field ligands</a:t>
            </a:r>
            <a:r>
              <a:rPr lang="en-US" sz="2600" b="1" dirty="0">
                <a:solidFill>
                  <a:srgbClr val="000000"/>
                </a:solidFill>
                <a:highlight>
                  <a:srgbClr val="FFFFFF"/>
                </a:highlight>
                <a:latin typeface="ff9"/>
              </a:rPr>
              <a:t>: </a:t>
            </a:r>
            <a:r>
              <a:rPr lang="en-US" sz="2600" b="1" i="0" dirty="0">
                <a:solidFill>
                  <a:srgbClr val="000000"/>
                </a:solidFill>
                <a:effectLst/>
                <a:highlight>
                  <a:srgbClr val="FFFFFF"/>
                </a:highlight>
                <a:latin typeface="ff9"/>
              </a:rPr>
              <a:t>CN</a:t>
            </a:r>
            <a:r>
              <a:rPr lang="en-US" sz="2600" b="1" i="0" baseline="30000" dirty="0">
                <a:solidFill>
                  <a:srgbClr val="000000"/>
                </a:solidFill>
                <a:effectLst/>
                <a:highlight>
                  <a:srgbClr val="FFFFFF"/>
                </a:highlight>
                <a:latin typeface="ff9"/>
              </a:rPr>
              <a:t>-</a:t>
            </a:r>
            <a:r>
              <a:rPr lang="en-US" sz="2600" b="0" i="0" dirty="0">
                <a:solidFill>
                  <a:srgbClr val="000000"/>
                </a:solidFill>
                <a:effectLst/>
                <a:highlight>
                  <a:srgbClr val="FFFFFF"/>
                </a:highlight>
                <a:latin typeface="ff5"/>
              </a:rPr>
              <a:t>, CO,</a:t>
            </a:r>
            <a:r>
              <a:rPr lang="en-US" sz="2600" dirty="0">
                <a:solidFill>
                  <a:srgbClr val="000000"/>
                </a:solidFill>
                <a:highlight>
                  <a:srgbClr val="FFFFFF"/>
                </a:highlight>
                <a:latin typeface="Source Sans Pro" panose="020B0503030403020204" pitchFamily="34" charset="0"/>
              </a:rPr>
              <a:t> </a:t>
            </a:r>
            <a:r>
              <a:rPr lang="en-US" sz="2600" b="0" i="0" dirty="0">
                <a:solidFill>
                  <a:srgbClr val="000000"/>
                </a:solidFill>
                <a:effectLst/>
                <a:highlight>
                  <a:srgbClr val="FFFFFF"/>
                </a:highlight>
                <a:latin typeface="ff4"/>
              </a:rPr>
              <a:t>o</a:t>
            </a:r>
            <a:r>
              <a:rPr lang="en-US" sz="2600" dirty="0">
                <a:solidFill>
                  <a:srgbClr val="000000"/>
                </a:solidFill>
                <a:highlight>
                  <a:srgbClr val="FFFFFF"/>
                </a:highlight>
                <a:latin typeface="ff5"/>
              </a:rPr>
              <a:t>-</a:t>
            </a:r>
            <a:r>
              <a:rPr lang="en-US" sz="2600" b="0" i="0" dirty="0">
                <a:solidFill>
                  <a:srgbClr val="000000"/>
                </a:solidFill>
                <a:effectLst/>
                <a:highlight>
                  <a:srgbClr val="FFFFFF"/>
                </a:highlight>
                <a:latin typeface="ff5"/>
              </a:rPr>
              <a:t>dipyridyl, 1,10 phenanthroline, ethylenediamine, ammonia, pyridine</a:t>
            </a:r>
            <a:endParaRPr lang="en-US" sz="2600" b="0" i="0" dirty="0">
              <a:solidFill>
                <a:srgbClr val="000000"/>
              </a:solidFill>
              <a:effectLst/>
              <a:highlight>
                <a:srgbClr val="FFFFFF"/>
              </a:highlight>
              <a:latin typeface="Source Sans Pro" panose="020B0503030403020204" pitchFamily="34" charset="0"/>
            </a:endParaRPr>
          </a:p>
        </p:txBody>
      </p:sp>
    </p:spTree>
    <p:extLst>
      <p:ext uri="{BB962C8B-B14F-4D97-AF65-F5344CB8AC3E}">
        <p14:creationId xmlns:p14="http://schemas.microsoft.com/office/powerpoint/2010/main" val="2209257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307510"/>
            <a:ext cx="8280971" cy="5139869"/>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800" b="0" i="1" dirty="0">
              <a:solidFill>
                <a:srgbClr val="FF0000"/>
              </a:solidFill>
              <a:effectLst/>
              <a:highlight>
                <a:srgbClr val="FFFFFF"/>
              </a:highlight>
              <a:latin typeface="ff8"/>
            </a:endParaRPr>
          </a:p>
          <a:p>
            <a:pPr algn="just"/>
            <a:r>
              <a:rPr lang="en-IN" sz="3200" b="0" i="0" dirty="0">
                <a:solidFill>
                  <a:srgbClr val="000000"/>
                </a:solidFill>
                <a:effectLst/>
                <a:highlight>
                  <a:srgbClr val="FFFFFF"/>
                </a:highlight>
                <a:latin typeface="ff5"/>
              </a:rPr>
              <a:t>On the basis of nature of bonding i.e. donor &amp; acceptor properties of ligand</a:t>
            </a:r>
          </a:p>
          <a:p>
            <a:pPr algn="just"/>
            <a:endParaRPr lang="en-IN" sz="1200" dirty="0">
              <a:solidFill>
                <a:srgbClr val="000000"/>
              </a:solidFill>
              <a:highlight>
                <a:srgbClr val="FFFFFF"/>
              </a:highlight>
              <a:latin typeface="ff5"/>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6E746CF-DBC1-C41A-C237-7637F71C29BF}"/>
              </a:ext>
            </a:extLst>
          </p:cNvPr>
          <p:cNvPicPr>
            <a:picLocks noChangeAspect="1"/>
          </p:cNvPicPr>
          <p:nvPr/>
        </p:nvPicPr>
        <p:blipFill>
          <a:blip r:embed="rId2">
            <a:biLevel thresh="50000"/>
          </a:blip>
          <a:stretch>
            <a:fillRect/>
          </a:stretch>
        </p:blipFill>
        <p:spPr>
          <a:xfrm>
            <a:off x="0" y="2735717"/>
            <a:ext cx="9144000" cy="3297555"/>
          </a:xfrm>
          <a:prstGeom prst="rect">
            <a:avLst/>
          </a:prstGeom>
        </p:spPr>
      </p:pic>
    </p:spTree>
    <p:extLst>
      <p:ext uri="{BB962C8B-B14F-4D97-AF65-F5344CB8AC3E}">
        <p14:creationId xmlns:p14="http://schemas.microsoft.com/office/powerpoint/2010/main" val="1052703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144546"/>
            <a:ext cx="8280971" cy="4154984"/>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800" b="0" i="1" dirty="0">
              <a:solidFill>
                <a:srgbClr val="FF0000"/>
              </a:solidFill>
              <a:effectLst/>
              <a:highlight>
                <a:srgbClr val="FFFFFF"/>
              </a:highlight>
              <a:latin typeface="ff8"/>
            </a:endParaRPr>
          </a:p>
          <a:p>
            <a:pPr algn="just"/>
            <a:endParaRPr lang="en-IN" sz="1200" dirty="0">
              <a:solidFill>
                <a:srgbClr val="000000"/>
              </a:solidFill>
              <a:highlight>
                <a:srgbClr val="FFFFFF"/>
              </a:highlight>
              <a:latin typeface="ff5"/>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67181B0-A0A7-4910-12E0-15746CBE1A84}"/>
              </a:ext>
            </a:extLst>
          </p:cNvPr>
          <p:cNvPicPr>
            <a:picLocks noChangeAspect="1"/>
          </p:cNvPicPr>
          <p:nvPr/>
        </p:nvPicPr>
        <p:blipFill>
          <a:blip r:embed="rId2">
            <a:biLevel thresh="50000"/>
          </a:blip>
          <a:stretch>
            <a:fillRect/>
          </a:stretch>
        </p:blipFill>
        <p:spPr>
          <a:xfrm>
            <a:off x="0" y="416935"/>
            <a:ext cx="9144000" cy="6435090"/>
          </a:xfrm>
          <a:prstGeom prst="rect">
            <a:avLst/>
          </a:prstGeom>
        </p:spPr>
      </p:pic>
    </p:spTree>
    <p:extLst>
      <p:ext uri="{BB962C8B-B14F-4D97-AF65-F5344CB8AC3E}">
        <p14:creationId xmlns:p14="http://schemas.microsoft.com/office/powerpoint/2010/main" val="38874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3E463-1F8B-B490-20E9-A9C17DBBFA34}"/>
              </a:ext>
            </a:extLst>
          </p:cNvPr>
          <p:cNvSpPr txBox="1"/>
          <p:nvPr/>
        </p:nvSpPr>
        <p:spPr>
          <a:xfrm>
            <a:off x="565078" y="156222"/>
            <a:ext cx="8054939" cy="6247864"/>
          </a:xfrm>
          <a:prstGeom prst="rect">
            <a:avLst/>
          </a:prstGeom>
          <a:noFill/>
        </p:spPr>
        <p:txBody>
          <a:bodyPr wrap="square">
            <a:spAutoFit/>
          </a:bodyPr>
          <a:lstStyle/>
          <a:p>
            <a:pPr algn="ctr"/>
            <a:r>
              <a:rPr lang="en-IN" sz="3200" b="1" dirty="0">
                <a:solidFill>
                  <a:srgbClr val="C00000"/>
                </a:solidFill>
                <a:effectLst/>
                <a:highlight>
                  <a:srgbClr val="FFFFFF"/>
                </a:highlight>
                <a:latin typeface="ff8"/>
              </a:rPr>
              <a:t>Importance of Coordination Chemistry</a:t>
            </a:r>
            <a:endParaRPr lang="en-IN" sz="3200" b="1" dirty="0">
              <a:solidFill>
                <a:srgbClr val="C00000"/>
              </a:solidFill>
              <a:effectLst/>
              <a:highlight>
                <a:srgbClr val="FFFFFF"/>
              </a:highlight>
              <a:latin typeface="Source Sans Pro" panose="020B0503030403020204" pitchFamily="34" charset="0"/>
            </a:endParaRPr>
          </a:p>
          <a:p>
            <a:pPr algn="just"/>
            <a:r>
              <a:rPr lang="en-IN" sz="2300" b="0" i="0" dirty="0">
                <a:solidFill>
                  <a:srgbClr val="000000"/>
                </a:solidFill>
                <a:effectLst/>
                <a:highlight>
                  <a:srgbClr val="FFFFFF"/>
                </a:highlight>
                <a:latin typeface="ff7"/>
              </a:rPr>
              <a:t>• </a:t>
            </a:r>
            <a:r>
              <a:rPr lang="en-IN" sz="2300" b="0" i="0" dirty="0">
                <a:solidFill>
                  <a:srgbClr val="000000"/>
                </a:solidFill>
                <a:effectLst/>
                <a:highlight>
                  <a:srgbClr val="FFFFFF"/>
                </a:highlight>
                <a:latin typeface="ff5"/>
              </a:rPr>
              <a:t>In</a:t>
            </a:r>
            <a:r>
              <a:rPr lang="en-IN" sz="2300" dirty="0">
                <a:solidFill>
                  <a:srgbClr val="000000"/>
                </a:solidFill>
                <a:highlight>
                  <a:srgbClr val="FFFFFF"/>
                </a:highlight>
                <a:latin typeface="ff5"/>
              </a:rPr>
              <a:t> </a:t>
            </a:r>
            <a:r>
              <a:rPr lang="en-IN" sz="2300" b="0" i="0" dirty="0">
                <a:solidFill>
                  <a:srgbClr val="000000"/>
                </a:solidFill>
                <a:effectLst/>
                <a:highlight>
                  <a:srgbClr val="FFFFFF"/>
                </a:highlight>
                <a:latin typeface="ff5"/>
              </a:rPr>
              <a:t>the natural world, complexes of iron, haemoglobin, </a:t>
            </a:r>
            <a:r>
              <a:rPr lang="en-IN" sz="2300" b="0" i="0" dirty="0" err="1">
                <a:solidFill>
                  <a:srgbClr val="000000"/>
                </a:solidFill>
                <a:effectLst/>
                <a:highlight>
                  <a:srgbClr val="FFFFFF"/>
                </a:highlight>
                <a:latin typeface="ff5"/>
              </a:rPr>
              <a:t>myoglobinand</a:t>
            </a:r>
            <a:r>
              <a:rPr lang="en-IN" sz="2300" b="0" i="0" dirty="0">
                <a:solidFill>
                  <a:srgbClr val="000000"/>
                </a:solidFill>
                <a:effectLst/>
                <a:highlight>
                  <a:srgbClr val="FFFFFF"/>
                </a:highlight>
                <a:latin typeface="ff5"/>
              </a:rPr>
              <a:t> , </a:t>
            </a:r>
            <a:r>
              <a:rPr lang="en-IN" sz="2300" b="0" i="0" dirty="0" err="1">
                <a:solidFill>
                  <a:srgbClr val="000000"/>
                </a:solidFill>
                <a:effectLst/>
                <a:highlight>
                  <a:srgbClr val="FFFFFF"/>
                </a:highlight>
                <a:latin typeface="ff5"/>
              </a:rPr>
              <a:t>cytochromesare</a:t>
            </a:r>
            <a:r>
              <a:rPr lang="en-IN" sz="2300" b="0" i="0" dirty="0">
                <a:solidFill>
                  <a:srgbClr val="000000"/>
                </a:solidFill>
                <a:effectLst/>
                <a:highlight>
                  <a:srgbClr val="FFFFFF"/>
                </a:highlight>
                <a:latin typeface="ff5"/>
              </a:rPr>
              <a:t> known as oxygen transport, oxygen storage and electron transport molecules respectively.</a:t>
            </a:r>
            <a:endParaRPr lang="en-IN" sz="2300" b="0" i="0" dirty="0">
              <a:solidFill>
                <a:srgbClr val="000000"/>
              </a:solidFill>
              <a:effectLst/>
              <a:highlight>
                <a:srgbClr val="FFFFFF"/>
              </a:highlight>
              <a:latin typeface="Source Sans Pro" panose="020B0503030403020204" pitchFamily="34" charset="0"/>
            </a:endParaRPr>
          </a:p>
          <a:p>
            <a:pPr algn="just"/>
            <a:r>
              <a:rPr lang="en-IN" sz="2300" b="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b="0" i="0" dirty="0">
                <a:solidFill>
                  <a:srgbClr val="000000"/>
                </a:solidFill>
                <a:effectLst/>
                <a:highlight>
                  <a:srgbClr val="FFFFFF"/>
                </a:highlight>
                <a:latin typeface="ff5"/>
              </a:rPr>
              <a:t>Some complexes of iron, zinc, copper and molybdenum are involved in enzymatic processes in biological systems.</a:t>
            </a:r>
            <a:endParaRPr lang="en-IN" sz="2300" b="0" i="0" dirty="0">
              <a:solidFill>
                <a:srgbClr val="000000"/>
              </a:solidFill>
              <a:effectLst/>
              <a:highlight>
                <a:srgbClr val="FFFFFF"/>
              </a:highlight>
              <a:latin typeface="Source Sans Pro" panose="020B0503030403020204" pitchFamily="34" charset="0"/>
            </a:endParaRPr>
          </a:p>
          <a:p>
            <a:pPr algn="just"/>
            <a:r>
              <a:rPr lang="en-IN" sz="2300" b="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b="0" i="0" dirty="0">
                <a:solidFill>
                  <a:srgbClr val="000000"/>
                </a:solidFill>
                <a:effectLst/>
                <a:highlight>
                  <a:srgbClr val="FFFFFF"/>
                </a:highlight>
                <a:latin typeface="ff5"/>
              </a:rPr>
              <a:t>Medicines like cis-</a:t>
            </a:r>
            <a:r>
              <a:rPr lang="en-IN" sz="2300" b="0" i="0" dirty="0" err="1">
                <a:solidFill>
                  <a:srgbClr val="000000"/>
                </a:solidFill>
                <a:effectLst/>
                <a:highlight>
                  <a:srgbClr val="FFFFFF"/>
                </a:highlight>
                <a:latin typeface="ff5"/>
              </a:rPr>
              <a:t>platinand</a:t>
            </a:r>
            <a:r>
              <a:rPr lang="en-IN" sz="2300" b="0" i="0" dirty="0">
                <a:solidFill>
                  <a:srgbClr val="000000"/>
                </a:solidFill>
                <a:effectLst/>
                <a:highlight>
                  <a:srgbClr val="FFFFFF"/>
                </a:highlight>
                <a:latin typeface="ff5"/>
              </a:rPr>
              <a:t> carboplatin-anticancer drugs.</a:t>
            </a:r>
            <a:endParaRPr lang="en-IN" sz="2300" b="0" i="0" dirty="0">
              <a:solidFill>
                <a:srgbClr val="000000"/>
              </a:solidFill>
              <a:effectLst/>
              <a:highlight>
                <a:srgbClr val="FFFFFF"/>
              </a:highlight>
              <a:latin typeface="Source Sans Pro" panose="020B0503030403020204" pitchFamily="34" charset="0"/>
            </a:endParaRPr>
          </a:p>
          <a:p>
            <a:pPr algn="just"/>
            <a:r>
              <a:rPr lang="en-IN" sz="2300" b="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b="0" i="0" dirty="0">
                <a:solidFill>
                  <a:srgbClr val="000000"/>
                </a:solidFill>
                <a:effectLst/>
                <a:highlight>
                  <a:srgbClr val="FFFFFF"/>
                </a:highlight>
                <a:latin typeface="ff5"/>
              </a:rPr>
              <a:t>Some 3-d metal Schiff base complexes are known for their antitumor activity.</a:t>
            </a:r>
            <a:endParaRPr lang="en-IN" sz="2300" b="0" i="0" dirty="0">
              <a:solidFill>
                <a:srgbClr val="000000"/>
              </a:solidFill>
              <a:effectLst/>
              <a:highlight>
                <a:srgbClr val="FFFFFF"/>
              </a:highlight>
              <a:latin typeface="Source Sans Pro" panose="020B0503030403020204" pitchFamily="34" charset="0"/>
            </a:endParaRPr>
          </a:p>
          <a:p>
            <a:pPr algn="just"/>
            <a:r>
              <a:rPr lang="en-IN" sz="2300" b="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b="0" i="0" dirty="0">
                <a:solidFill>
                  <a:srgbClr val="000000"/>
                </a:solidFill>
                <a:effectLst/>
                <a:highlight>
                  <a:srgbClr val="FFFFFF"/>
                </a:highlight>
                <a:latin typeface="ff5"/>
              </a:rPr>
              <a:t>Many industrial catalysts are metal complexes like </a:t>
            </a:r>
            <a:r>
              <a:rPr lang="en-IN" sz="2300" dirty="0">
                <a:solidFill>
                  <a:srgbClr val="000000"/>
                </a:solidFill>
                <a:highlight>
                  <a:srgbClr val="FFFFFF"/>
                </a:highlight>
                <a:latin typeface="ff5"/>
              </a:rPr>
              <a:t>Wilkinson catalyst</a:t>
            </a:r>
          </a:p>
          <a:p>
            <a:pPr algn="just"/>
            <a:r>
              <a:rPr lang="en-IN" sz="2300" b="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In </a:t>
            </a:r>
            <a:r>
              <a:rPr lang="en-IN" sz="2300" b="0" i="0" dirty="0">
                <a:solidFill>
                  <a:srgbClr val="000000"/>
                </a:solidFill>
                <a:effectLst/>
                <a:highlight>
                  <a:srgbClr val="FFFFFF"/>
                </a:highlight>
                <a:latin typeface="ff5"/>
              </a:rPr>
              <a:t>analytical chemistry, separation of metal ions, </a:t>
            </a:r>
            <a:r>
              <a:rPr lang="en-IN" sz="2300" i="0" dirty="0">
                <a:solidFill>
                  <a:srgbClr val="000000"/>
                </a:solidFill>
                <a:effectLst/>
                <a:highlight>
                  <a:srgbClr val="FFFFFF"/>
                </a:highlight>
                <a:latin typeface="ff5"/>
              </a:rPr>
              <a:t>Ag</a:t>
            </a:r>
            <a:r>
              <a:rPr lang="en-IN" sz="2300" i="0" baseline="30000" dirty="0">
                <a:solidFill>
                  <a:srgbClr val="000000"/>
                </a:solidFill>
                <a:effectLst/>
                <a:highlight>
                  <a:srgbClr val="FFFFFF"/>
                </a:highlight>
                <a:latin typeface="ff9"/>
              </a:rPr>
              <a:t>+</a:t>
            </a:r>
            <a:r>
              <a:rPr lang="en-IN" sz="2300" i="0" dirty="0">
                <a:solidFill>
                  <a:srgbClr val="000000"/>
                </a:solidFill>
                <a:effectLst/>
                <a:highlight>
                  <a:srgbClr val="FFFFFF"/>
                </a:highlight>
                <a:latin typeface="ff5"/>
              </a:rPr>
              <a:t>, Hg</a:t>
            </a:r>
            <a:r>
              <a:rPr lang="en-IN" sz="2300" i="0" baseline="-25000" dirty="0">
                <a:solidFill>
                  <a:srgbClr val="000000"/>
                </a:solidFill>
                <a:effectLst/>
                <a:highlight>
                  <a:srgbClr val="FFFFFF"/>
                </a:highlight>
                <a:latin typeface="ff5"/>
              </a:rPr>
              <a:t>2</a:t>
            </a:r>
            <a:r>
              <a:rPr lang="en-IN" sz="2300" i="0" baseline="30000" dirty="0">
                <a:solidFill>
                  <a:srgbClr val="000000"/>
                </a:solidFill>
                <a:effectLst/>
                <a:highlight>
                  <a:srgbClr val="FFFFFF"/>
                </a:highlight>
                <a:latin typeface="ff9"/>
              </a:rPr>
              <a:t>2+</a:t>
            </a:r>
            <a:r>
              <a:rPr lang="en-IN" sz="2300" i="0" dirty="0">
                <a:solidFill>
                  <a:srgbClr val="000000"/>
                </a:solidFill>
                <a:effectLst/>
                <a:highlight>
                  <a:srgbClr val="FFFFFF"/>
                </a:highlight>
                <a:latin typeface="ff5"/>
              </a:rPr>
              <a:t>, Cu</a:t>
            </a:r>
            <a:r>
              <a:rPr lang="en-IN" sz="2300" i="0" baseline="30000" dirty="0">
                <a:solidFill>
                  <a:srgbClr val="000000"/>
                </a:solidFill>
                <a:effectLst/>
                <a:highlight>
                  <a:srgbClr val="FFFFFF"/>
                </a:highlight>
                <a:latin typeface="ff5"/>
              </a:rPr>
              <a:t>2</a:t>
            </a:r>
            <a:r>
              <a:rPr lang="en-IN" sz="2300" i="0" baseline="30000" dirty="0">
                <a:solidFill>
                  <a:srgbClr val="000000"/>
                </a:solidFill>
                <a:effectLst/>
                <a:highlight>
                  <a:srgbClr val="FFFFFF"/>
                </a:highlight>
                <a:latin typeface="ff9"/>
              </a:rPr>
              <a:t>+</a:t>
            </a:r>
            <a:r>
              <a:rPr lang="en-IN" sz="2300" i="0" dirty="0">
                <a:solidFill>
                  <a:srgbClr val="000000"/>
                </a:solidFill>
                <a:effectLst/>
                <a:highlight>
                  <a:srgbClr val="FFFFFF"/>
                </a:highlight>
                <a:latin typeface="ff5"/>
              </a:rPr>
              <a:t>, Cd</a:t>
            </a:r>
            <a:r>
              <a:rPr lang="en-IN" sz="2300" i="0" baseline="30000" dirty="0">
                <a:solidFill>
                  <a:srgbClr val="000000"/>
                </a:solidFill>
                <a:effectLst/>
                <a:highlight>
                  <a:srgbClr val="FFFFFF"/>
                </a:highlight>
                <a:latin typeface="ff9"/>
              </a:rPr>
              <a:t>2+</a:t>
            </a:r>
            <a:r>
              <a:rPr lang="en-IN" sz="2300" i="0" dirty="0">
                <a:solidFill>
                  <a:srgbClr val="000000"/>
                </a:solidFill>
                <a:effectLst/>
                <a:highlight>
                  <a:srgbClr val="FFFFFF"/>
                </a:highlight>
                <a:latin typeface="ff5"/>
              </a:rPr>
              <a:t>, Ni</a:t>
            </a:r>
            <a:r>
              <a:rPr lang="en-IN" sz="2300" i="0" baseline="30000" dirty="0">
                <a:solidFill>
                  <a:srgbClr val="000000"/>
                </a:solidFill>
                <a:effectLst/>
                <a:highlight>
                  <a:srgbClr val="FFFFFF"/>
                </a:highlight>
                <a:latin typeface="ff9"/>
              </a:rPr>
              <a:t>2+</a:t>
            </a:r>
            <a:r>
              <a:rPr lang="en-IN" sz="2300" i="0" dirty="0">
                <a:solidFill>
                  <a:srgbClr val="000000"/>
                </a:solidFill>
                <a:effectLst/>
                <a:highlight>
                  <a:srgbClr val="FFFFFF"/>
                </a:highlight>
                <a:latin typeface="ff5"/>
              </a:rPr>
              <a:t>,Co</a:t>
            </a:r>
            <a:r>
              <a:rPr lang="en-IN" sz="2300" i="0" baseline="30000" dirty="0">
                <a:solidFill>
                  <a:srgbClr val="000000"/>
                </a:solidFill>
                <a:effectLst/>
                <a:highlight>
                  <a:srgbClr val="FFFFFF"/>
                </a:highlight>
                <a:latin typeface="ff9"/>
              </a:rPr>
              <a:t>2+</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etc. is achieved by complex formation reactions.</a:t>
            </a:r>
            <a:endParaRPr lang="en-IN" sz="2300" i="0" dirty="0">
              <a:solidFill>
                <a:srgbClr val="000000"/>
              </a:solidFill>
              <a:effectLst/>
              <a:highlight>
                <a:srgbClr val="FFFFFF"/>
              </a:highlight>
              <a:latin typeface="Source Sans Pro" panose="020B0503030403020204" pitchFamily="34" charset="0"/>
            </a:endParaRPr>
          </a:p>
          <a:p>
            <a:pPr algn="just"/>
            <a:r>
              <a:rPr lang="en-IN" sz="230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Quantitative estimation of Ca</a:t>
            </a:r>
            <a:r>
              <a:rPr lang="en-IN" sz="2300" i="0" baseline="30000" dirty="0">
                <a:solidFill>
                  <a:srgbClr val="000000"/>
                </a:solidFill>
                <a:effectLst/>
                <a:highlight>
                  <a:srgbClr val="FFFFFF"/>
                </a:highlight>
                <a:latin typeface="ff9"/>
              </a:rPr>
              <a:t>2+</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and Mg</a:t>
            </a:r>
            <a:r>
              <a:rPr lang="en-IN" sz="2300" i="0" baseline="30000" dirty="0">
                <a:solidFill>
                  <a:srgbClr val="000000"/>
                </a:solidFill>
                <a:effectLst/>
                <a:highlight>
                  <a:srgbClr val="FFFFFF"/>
                </a:highlight>
                <a:latin typeface="ff9"/>
              </a:rPr>
              <a:t>2+</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ions is performed </a:t>
            </a:r>
            <a:r>
              <a:rPr lang="en-IN" sz="2300" i="0" dirty="0" err="1">
                <a:solidFill>
                  <a:srgbClr val="000000"/>
                </a:solidFill>
                <a:effectLst/>
                <a:highlight>
                  <a:srgbClr val="FFFFFF"/>
                </a:highlight>
                <a:latin typeface="ff5"/>
              </a:rPr>
              <a:t>titrimetrically</a:t>
            </a:r>
            <a:r>
              <a:rPr lang="en-IN" sz="2300" i="0" dirty="0">
                <a:solidFill>
                  <a:srgbClr val="000000"/>
                </a:solidFill>
                <a:effectLst/>
                <a:highlight>
                  <a:srgbClr val="FFFFFF"/>
                </a:highlight>
                <a:latin typeface="ff5"/>
              </a:rPr>
              <a:t> using ethylenediamine tetra acetic acid.</a:t>
            </a:r>
            <a:endParaRPr lang="en-IN" sz="2300" i="0" dirty="0">
              <a:solidFill>
                <a:srgbClr val="000000"/>
              </a:solidFill>
              <a:effectLst/>
              <a:highlight>
                <a:srgbClr val="FFFFFF"/>
              </a:highlight>
              <a:latin typeface="Source Sans Pro" panose="020B0503030403020204" pitchFamily="34" charset="0"/>
            </a:endParaRPr>
          </a:p>
          <a:p>
            <a:pPr algn="just"/>
            <a:r>
              <a:rPr lang="en-IN" sz="2300" i="0" dirty="0">
                <a:solidFill>
                  <a:srgbClr val="000000"/>
                </a:solidFill>
                <a:effectLst/>
                <a:highlight>
                  <a:srgbClr val="FFFFFF"/>
                </a:highlight>
                <a:latin typeface="ff7"/>
              </a:rPr>
              <a:t>•</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The concentration of metal ions, Cu</a:t>
            </a:r>
            <a:r>
              <a:rPr lang="en-IN" sz="2300" i="0" baseline="30000" dirty="0">
                <a:solidFill>
                  <a:srgbClr val="000000"/>
                </a:solidFill>
                <a:effectLst/>
                <a:highlight>
                  <a:srgbClr val="FFFFFF"/>
                </a:highlight>
                <a:latin typeface="ff9"/>
              </a:rPr>
              <a:t>2+</a:t>
            </a:r>
            <a:r>
              <a:rPr lang="en-IN" sz="2300" i="0" dirty="0">
                <a:solidFill>
                  <a:srgbClr val="000000"/>
                </a:solidFill>
                <a:effectLst/>
                <a:highlight>
                  <a:srgbClr val="FFFFFF"/>
                </a:highlight>
                <a:latin typeface="ff5"/>
              </a:rPr>
              <a:t>, Co</a:t>
            </a:r>
            <a:r>
              <a:rPr lang="en-IN" sz="2300" i="0" baseline="30000" dirty="0">
                <a:solidFill>
                  <a:srgbClr val="000000"/>
                </a:solidFill>
                <a:effectLst/>
                <a:highlight>
                  <a:srgbClr val="FFFFFF"/>
                </a:highlight>
                <a:latin typeface="ff9"/>
              </a:rPr>
              <a:t>2+</a:t>
            </a:r>
            <a:r>
              <a:rPr lang="en-IN" sz="2300" i="0" dirty="0">
                <a:solidFill>
                  <a:srgbClr val="000000"/>
                </a:solidFill>
                <a:effectLst/>
                <a:highlight>
                  <a:srgbClr val="FFFFFF"/>
                </a:highlight>
                <a:latin typeface="ff5"/>
              </a:rPr>
              <a:t>, Zn</a:t>
            </a:r>
            <a:r>
              <a:rPr lang="en-IN" sz="2300" i="0" baseline="30000" dirty="0">
                <a:solidFill>
                  <a:srgbClr val="000000"/>
                </a:solidFill>
                <a:effectLst/>
                <a:highlight>
                  <a:srgbClr val="FFFFFF"/>
                </a:highlight>
                <a:latin typeface="ff9"/>
              </a:rPr>
              <a:t>2+ </a:t>
            </a:r>
            <a:r>
              <a:rPr lang="en-IN" sz="2300" i="0" dirty="0">
                <a:solidFill>
                  <a:srgbClr val="000000"/>
                </a:solidFill>
                <a:effectLst/>
                <a:highlight>
                  <a:srgbClr val="FFFFFF"/>
                </a:highlight>
                <a:latin typeface="ff5"/>
              </a:rPr>
              <a:t>and Ni</a:t>
            </a:r>
            <a:r>
              <a:rPr lang="en-IN" sz="2300" i="0" baseline="30000" dirty="0">
                <a:solidFill>
                  <a:srgbClr val="000000"/>
                </a:solidFill>
                <a:effectLst/>
                <a:highlight>
                  <a:srgbClr val="FFFFFF"/>
                </a:highlight>
                <a:latin typeface="ff9"/>
              </a:rPr>
              <a:t>2+</a:t>
            </a:r>
            <a:r>
              <a:rPr lang="en-IN" sz="2300" dirty="0">
                <a:solidFill>
                  <a:srgbClr val="000000"/>
                </a:solidFill>
                <a:highlight>
                  <a:srgbClr val="FFFFFF"/>
                </a:highlight>
                <a:latin typeface="Source Sans Pro" panose="020B0503030403020204" pitchFamily="34" charset="0"/>
              </a:rPr>
              <a:t> </a:t>
            </a:r>
            <a:r>
              <a:rPr lang="en-IN" sz="2300" i="0" dirty="0">
                <a:solidFill>
                  <a:srgbClr val="000000"/>
                </a:solidFill>
                <a:effectLst/>
                <a:highlight>
                  <a:srgbClr val="FFFFFF"/>
                </a:highlight>
                <a:latin typeface="ff5"/>
              </a:rPr>
              <a:t>etc. is determined gravimetrically as their stable complexes.</a:t>
            </a:r>
            <a:endParaRPr lang="en-IN" sz="2300" i="0" dirty="0">
              <a:solidFill>
                <a:srgbClr val="000000"/>
              </a:solidFill>
              <a:effectLst/>
              <a:highlight>
                <a:srgbClr val="FFFFFF"/>
              </a:highlight>
              <a:latin typeface="Source Sans Pro" panose="020B0503030403020204" pitchFamily="34" charset="0"/>
            </a:endParaRPr>
          </a:p>
        </p:txBody>
      </p:sp>
    </p:spTree>
    <p:extLst>
      <p:ext uri="{BB962C8B-B14F-4D97-AF65-F5344CB8AC3E}">
        <p14:creationId xmlns:p14="http://schemas.microsoft.com/office/powerpoint/2010/main" val="3930144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307510"/>
            <a:ext cx="8280971" cy="4154984"/>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800" b="0" i="1" dirty="0">
              <a:solidFill>
                <a:srgbClr val="FF0000"/>
              </a:solidFill>
              <a:effectLst/>
              <a:highlight>
                <a:srgbClr val="FFFFFF"/>
              </a:highlight>
              <a:latin typeface="ff8"/>
            </a:endParaRPr>
          </a:p>
          <a:p>
            <a:pPr algn="just"/>
            <a:endParaRPr lang="en-IN" sz="1200" dirty="0">
              <a:solidFill>
                <a:srgbClr val="000000"/>
              </a:solidFill>
              <a:highlight>
                <a:srgbClr val="FFFFFF"/>
              </a:highlight>
              <a:latin typeface="ff5"/>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A37B589-FCF3-9F50-AFEA-C7E9ACFDDEC1}"/>
              </a:ext>
            </a:extLst>
          </p:cNvPr>
          <p:cNvPicPr>
            <a:picLocks noChangeAspect="1"/>
          </p:cNvPicPr>
          <p:nvPr/>
        </p:nvPicPr>
        <p:blipFill>
          <a:blip r:embed="rId2">
            <a:biLevel thresh="50000"/>
          </a:blip>
          <a:stretch>
            <a:fillRect/>
          </a:stretch>
        </p:blipFill>
        <p:spPr>
          <a:xfrm>
            <a:off x="0" y="1097280"/>
            <a:ext cx="9144000" cy="4663440"/>
          </a:xfrm>
          <a:prstGeom prst="rect">
            <a:avLst/>
          </a:prstGeom>
        </p:spPr>
      </p:pic>
    </p:spTree>
    <p:extLst>
      <p:ext uri="{BB962C8B-B14F-4D97-AF65-F5344CB8AC3E}">
        <p14:creationId xmlns:p14="http://schemas.microsoft.com/office/powerpoint/2010/main" val="40066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6278642"/>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l"/>
            <a:r>
              <a:rPr lang="en-IN" sz="2800" b="1" i="0" dirty="0">
                <a:solidFill>
                  <a:srgbClr val="7030A0"/>
                </a:solidFill>
                <a:effectLst/>
                <a:highlight>
                  <a:srgbClr val="FFFFFF"/>
                </a:highlight>
                <a:latin typeface="ff5"/>
              </a:rPr>
              <a:t>On the basis of number of coordinating sites</a:t>
            </a:r>
          </a:p>
          <a:p>
            <a:pPr algn="l"/>
            <a:r>
              <a:rPr lang="en-IN" altLang="en-US" sz="2800" dirty="0">
                <a:solidFill>
                  <a:srgbClr val="000000"/>
                </a:solidFill>
                <a:highlight>
                  <a:srgbClr val="FFFFFF"/>
                </a:highlight>
                <a:latin typeface="ff5"/>
              </a:rPr>
              <a:t>M</a:t>
            </a:r>
            <a:r>
              <a:rPr lang="en-US" altLang="en-US" sz="3600" dirty="0" err="1"/>
              <a:t>onodentate</a:t>
            </a:r>
            <a:r>
              <a:rPr lang="en-US" altLang="en-US" sz="3600" dirty="0"/>
              <a:t> = 1 (</a:t>
            </a:r>
            <a:r>
              <a:rPr lang="en-IN" sz="3600" b="0" i="0" dirty="0">
                <a:solidFill>
                  <a:srgbClr val="000000"/>
                </a:solidFill>
                <a:effectLst/>
                <a:highlight>
                  <a:srgbClr val="FFFFFF"/>
                </a:highlight>
                <a:latin typeface="ff5"/>
              </a:rPr>
              <a:t>NH</a:t>
            </a:r>
            <a:r>
              <a:rPr lang="en-IN" sz="3600" b="1" i="0" baseline="-25000" dirty="0">
                <a:solidFill>
                  <a:srgbClr val="7030A0"/>
                </a:solidFill>
                <a:effectLst/>
                <a:highlight>
                  <a:srgbClr val="FFFFFF"/>
                </a:highlight>
                <a:latin typeface="ff9"/>
              </a:rPr>
              <a:t>3</a:t>
            </a:r>
            <a:r>
              <a:rPr lang="en-IN" sz="3600" b="0" i="0" dirty="0">
                <a:solidFill>
                  <a:srgbClr val="000000"/>
                </a:solidFill>
                <a:effectLst/>
                <a:highlight>
                  <a:srgbClr val="FFFFFF"/>
                </a:highlight>
                <a:latin typeface="ff5"/>
              </a:rPr>
              <a:t>, H</a:t>
            </a:r>
            <a:r>
              <a:rPr lang="en-IN" sz="3600" b="1" i="0" baseline="-25000" dirty="0">
                <a:solidFill>
                  <a:srgbClr val="7030A0"/>
                </a:solidFill>
                <a:effectLst/>
                <a:highlight>
                  <a:srgbClr val="FFFFFF"/>
                </a:highlight>
                <a:latin typeface="ff9"/>
              </a:rPr>
              <a:t>2</a:t>
            </a:r>
            <a:r>
              <a:rPr lang="en-IN" sz="3600" b="0" i="0" dirty="0">
                <a:solidFill>
                  <a:srgbClr val="000000"/>
                </a:solidFill>
                <a:effectLst/>
                <a:highlight>
                  <a:srgbClr val="FFFFFF"/>
                </a:highlight>
                <a:latin typeface="ff5"/>
              </a:rPr>
              <a:t>O</a:t>
            </a:r>
            <a:r>
              <a:rPr lang="en-US" altLang="en-US" sz="3600" dirty="0"/>
              <a:t>)</a:t>
            </a:r>
          </a:p>
          <a:p>
            <a:pPr algn="l"/>
            <a:r>
              <a:rPr lang="en-US" altLang="en-US" sz="3600" dirty="0"/>
              <a:t>Bidentate = 2 </a:t>
            </a:r>
            <a:r>
              <a:rPr lang="en-IN" sz="3600" dirty="0">
                <a:solidFill>
                  <a:srgbClr val="000000"/>
                </a:solidFill>
                <a:highlight>
                  <a:srgbClr val="FFFFFF"/>
                </a:highlight>
                <a:latin typeface="ff5"/>
              </a:rPr>
              <a:t>(</a:t>
            </a:r>
            <a:r>
              <a:rPr lang="en-IN" sz="3600" dirty="0" err="1">
                <a:solidFill>
                  <a:srgbClr val="000000"/>
                </a:solidFill>
                <a:highlight>
                  <a:srgbClr val="FFFFFF"/>
                </a:highlight>
                <a:latin typeface="ff5"/>
              </a:rPr>
              <a:t>bpy</a:t>
            </a:r>
            <a:r>
              <a:rPr lang="en-IN" sz="3600" dirty="0">
                <a:solidFill>
                  <a:srgbClr val="000000"/>
                </a:solidFill>
                <a:highlight>
                  <a:srgbClr val="FFFFFF"/>
                </a:highlight>
                <a:latin typeface="ff5"/>
              </a:rPr>
              <a:t>, </a:t>
            </a:r>
            <a:r>
              <a:rPr lang="en-IN" sz="3600" dirty="0" err="1">
                <a:solidFill>
                  <a:srgbClr val="000000"/>
                </a:solidFill>
                <a:highlight>
                  <a:srgbClr val="FFFFFF"/>
                </a:highlight>
                <a:latin typeface="ff5"/>
              </a:rPr>
              <a:t>phen</a:t>
            </a:r>
            <a:r>
              <a:rPr lang="en-IN" sz="3600" dirty="0">
                <a:solidFill>
                  <a:srgbClr val="000000"/>
                </a:solidFill>
                <a:highlight>
                  <a:srgbClr val="FFFFFF"/>
                </a:highlight>
                <a:latin typeface="ff5"/>
              </a:rPr>
              <a:t>)</a:t>
            </a:r>
          </a:p>
          <a:p>
            <a:pPr algn="l"/>
            <a:r>
              <a:rPr lang="en-IN" altLang="en-US" sz="3600" dirty="0">
                <a:solidFill>
                  <a:srgbClr val="000000"/>
                </a:solidFill>
                <a:highlight>
                  <a:srgbClr val="FFFFFF"/>
                </a:highlight>
                <a:latin typeface="ff5"/>
              </a:rPr>
              <a:t>Tridentate = 3 </a:t>
            </a:r>
            <a:r>
              <a:rPr lang="en-IN" sz="3600" dirty="0">
                <a:solidFill>
                  <a:srgbClr val="000000"/>
                </a:solidFill>
                <a:highlight>
                  <a:srgbClr val="FFFFFF"/>
                </a:highlight>
                <a:latin typeface="ff5"/>
              </a:rPr>
              <a:t>(di ethylene tri-amine)</a:t>
            </a:r>
            <a:endParaRPr lang="en-US" sz="3600" dirty="0">
              <a:solidFill>
                <a:srgbClr val="000000"/>
              </a:solidFill>
              <a:highlight>
                <a:srgbClr val="FFFFFF"/>
              </a:highlight>
              <a:latin typeface="ff5"/>
            </a:endParaRPr>
          </a:p>
          <a:p>
            <a:pPr algn="l"/>
            <a:r>
              <a:rPr lang="en-US" altLang="en-US" sz="3600" dirty="0">
                <a:solidFill>
                  <a:srgbClr val="000000"/>
                </a:solidFill>
                <a:highlight>
                  <a:srgbClr val="FFFFFF"/>
                </a:highlight>
                <a:latin typeface="ff5"/>
              </a:rPr>
              <a:t>T</a:t>
            </a:r>
            <a:r>
              <a:rPr lang="en-US" altLang="en-US" sz="3600" dirty="0"/>
              <a:t>etradentate = 4 </a:t>
            </a:r>
            <a:r>
              <a:rPr lang="en-IN" sz="3600" dirty="0">
                <a:solidFill>
                  <a:srgbClr val="000000"/>
                </a:solidFill>
                <a:highlight>
                  <a:srgbClr val="FFFFFF"/>
                </a:highlight>
                <a:latin typeface="ff5"/>
              </a:rPr>
              <a:t>(tri-ethylene tetra-amine)</a:t>
            </a:r>
          </a:p>
          <a:p>
            <a:pPr algn="l"/>
            <a:r>
              <a:rPr lang="en-IN" sz="3600" dirty="0">
                <a:solidFill>
                  <a:srgbClr val="000000"/>
                </a:solidFill>
                <a:highlight>
                  <a:srgbClr val="FFFFFF"/>
                </a:highlight>
                <a:latin typeface="ff5"/>
              </a:rPr>
              <a:t>Penta dentate =5 (ethylenediamine </a:t>
            </a:r>
            <a:r>
              <a:rPr lang="en-IN" sz="3600" dirty="0" err="1">
                <a:solidFill>
                  <a:srgbClr val="000000"/>
                </a:solidFill>
                <a:highlight>
                  <a:srgbClr val="FFFFFF"/>
                </a:highlight>
                <a:latin typeface="ff5"/>
              </a:rPr>
              <a:t>triacetic</a:t>
            </a:r>
            <a:r>
              <a:rPr lang="en-IN" sz="3600" dirty="0">
                <a:solidFill>
                  <a:srgbClr val="000000"/>
                </a:solidFill>
                <a:highlight>
                  <a:srgbClr val="FFFFFF"/>
                </a:highlight>
                <a:latin typeface="ff5"/>
              </a:rPr>
              <a:t> acid anion),</a:t>
            </a:r>
            <a:endParaRPr lang="en-US" sz="3600" dirty="0">
              <a:solidFill>
                <a:srgbClr val="000000"/>
              </a:solidFill>
              <a:highlight>
                <a:srgbClr val="FFFFFF"/>
              </a:highlight>
              <a:latin typeface="ff5"/>
            </a:endParaRPr>
          </a:p>
          <a:p>
            <a:pPr algn="l"/>
            <a:r>
              <a:rPr lang="en-US" altLang="en-US" sz="3600" dirty="0">
                <a:solidFill>
                  <a:srgbClr val="000000"/>
                </a:solidFill>
                <a:highlight>
                  <a:srgbClr val="FFFFFF"/>
                </a:highlight>
                <a:latin typeface="ff5"/>
              </a:rPr>
              <a:t>H</a:t>
            </a:r>
            <a:r>
              <a:rPr lang="en-US" altLang="en-US" sz="3600" dirty="0"/>
              <a:t>exadentate = 6 (EDTA)</a:t>
            </a:r>
          </a:p>
          <a:p>
            <a:pPr algn="l"/>
            <a:r>
              <a:rPr lang="en-US" altLang="en-US" sz="3600" dirty="0">
                <a:solidFill>
                  <a:srgbClr val="FF0000"/>
                </a:solidFill>
              </a:rPr>
              <a:t>polydentate = 2 or more donor atoms</a:t>
            </a:r>
          </a:p>
          <a:p>
            <a:pPr algn="l"/>
            <a:r>
              <a:rPr lang="en-US" altLang="en-US" sz="3600" dirty="0">
                <a:solidFill>
                  <a:srgbClr val="FF0000"/>
                </a:solidFill>
              </a:rPr>
              <a:t>polydentate = Chelating ligand</a:t>
            </a:r>
            <a:endParaRPr lang="en-IN" sz="3600" i="0" dirty="0">
              <a:solidFill>
                <a:srgbClr val="FF0000"/>
              </a:solidFill>
              <a:effectLst/>
              <a:highlight>
                <a:srgbClr val="FFFFFF"/>
              </a:highlight>
              <a:latin typeface="ff5"/>
            </a:endParaRPr>
          </a:p>
        </p:txBody>
      </p:sp>
    </p:spTree>
    <p:extLst>
      <p:ext uri="{BB962C8B-B14F-4D97-AF65-F5344CB8AC3E}">
        <p14:creationId xmlns:p14="http://schemas.microsoft.com/office/powerpoint/2010/main" val="21986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9561"/>
            <a:ext cx="8280971" cy="1292662"/>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l"/>
            <a:endParaRPr lang="en-IN" sz="2800" b="1" i="0" dirty="0">
              <a:solidFill>
                <a:srgbClr val="7030A0"/>
              </a:solidFill>
              <a:effectLst/>
              <a:highlight>
                <a:srgbClr val="FFFFFF"/>
              </a:highlight>
              <a:latin typeface="ff5"/>
            </a:endParaRPr>
          </a:p>
        </p:txBody>
      </p:sp>
      <p:pic>
        <p:nvPicPr>
          <p:cNvPr id="4" name="Picture 3">
            <a:extLst>
              <a:ext uri="{FF2B5EF4-FFF2-40B4-BE49-F238E27FC236}">
                <a16:creationId xmlns:a16="http://schemas.microsoft.com/office/drawing/2014/main" id="{E7FBBA95-0ECE-3270-1082-35F2E1C7E5E0}"/>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5874" y="760288"/>
            <a:ext cx="8399901" cy="5856190"/>
          </a:xfrm>
          <a:prstGeom prst="rect">
            <a:avLst/>
          </a:prstGeom>
        </p:spPr>
      </p:pic>
    </p:spTree>
    <p:extLst>
      <p:ext uri="{BB962C8B-B14F-4D97-AF65-F5344CB8AC3E}">
        <p14:creationId xmlns:p14="http://schemas.microsoft.com/office/powerpoint/2010/main" val="415751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9561"/>
            <a:ext cx="8280971" cy="1292662"/>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l"/>
            <a:endParaRPr lang="en-IN" sz="2800" b="1" i="0" dirty="0">
              <a:solidFill>
                <a:srgbClr val="7030A0"/>
              </a:solidFill>
              <a:effectLst/>
              <a:highlight>
                <a:srgbClr val="FFFFFF"/>
              </a:highlight>
              <a:latin typeface="ff5"/>
            </a:endParaRPr>
          </a:p>
        </p:txBody>
      </p:sp>
      <p:pic>
        <p:nvPicPr>
          <p:cNvPr id="5" name="Picture 4">
            <a:extLst>
              <a:ext uri="{FF2B5EF4-FFF2-40B4-BE49-F238E27FC236}">
                <a16:creationId xmlns:a16="http://schemas.microsoft.com/office/drawing/2014/main" id="{98F77964-86F6-199E-2DD6-E8266FDA6A74}"/>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2415941" y="0"/>
            <a:ext cx="4447059" cy="6656029"/>
          </a:xfrm>
          <a:prstGeom prst="rect">
            <a:avLst/>
          </a:prstGeom>
        </p:spPr>
      </p:pic>
    </p:spTree>
    <p:extLst>
      <p:ext uri="{BB962C8B-B14F-4D97-AF65-F5344CB8AC3E}">
        <p14:creationId xmlns:p14="http://schemas.microsoft.com/office/powerpoint/2010/main" val="900515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9561"/>
            <a:ext cx="8280971" cy="1292662"/>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l"/>
            <a:endParaRPr lang="en-IN" sz="2800" b="1" i="0" dirty="0">
              <a:solidFill>
                <a:srgbClr val="7030A0"/>
              </a:solidFill>
              <a:effectLst/>
              <a:highlight>
                <a:srgbClr val="FFFFFF"/>
              </a:highlight>
              <a:latin typeface="ff5"/>
            </a:endParaRPr>
          </a:p>
        </p:txBody>
      </p:sp>
      <p:pic>
        <p:nvPicPr>
          <p:cNvPr id="5" name="Picture 4">
            <a:extLst>
              <a:ext uri="{FF2B5EF4-FFF2-40B4-BE49-F238E27FC236}">
                <a16:creationId xmlns:a16="http://schemas.microsoft.com/office/drawing/2014/main" id="{9E5BC120-7C89-C37D-B38B-E5989DD3D37C}"/>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artisticPhotocopy/>
                    </a14:imgEffect>
                    <a14:imgEffect>
                      <a14:sharpenSoften amount="50000"/>
                    </a14:imgEffect>
                  </a14:imgLayer>
                </a14:imgProps>
              </a:ext>
            </a:extLst>
          </a:blip>
          <a:stretch>
            <a:fillRect/>
          </a:stretch>
        </p:blipFill>
        <p:spPr>
          <a:xfrm>
            <a:off x="1851264" y="703577"/>
            <a:ext cx="5618054" cy="6131260"/>
          </a:xfrm>
          <a:prstGeom prst="rect">
            <a:avLst/>
          </a:prstGeom>
        </p:spPr>
      </p:pic>
    </p:spTree>
    <p:extLst>
      <p:ext uri="{BB962C8B-B14F-4D97-AF65-F5344CB8AC3E}">
        <p14:creationId xmlns:p14="http://schemas.microsoft.com/office/powerpoint/2010/main" val="3095318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6463308"/>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800" b="0" i="1" dirty="0">
              <a:solidFill>
                <a:srgbClr val="FF0000"/>
              </a:solidFill>
              <a:effectLst/>
              <a:highlight>
                <a:srgbClr val="FFFFFF"/>
              </a:highlight>
              <a:latin typeface="ff8"/>
            </a:endParaRPr>
          </a:p>
          <a:p>
            <a:pPr marL="514350" indent="-514350" algn="just">
              <a:buAutoNum type="alphaLcParenBoth"/>
            </a:pPr>
            <a:r>
              <a:rPr lang="en-IN" sz="2800" b="1" dirty="0">
                <a:solidFill>
                  <a:srgbClr val="000000"/>
                </a:solidFill>
                <a:highlight>
                  <a:srgbClr val="FFFFFF"/>
                </a:highlight>
                <a:latin typeface="ff5"/>
              </a:rPr>
              <a:t>Chelating: </a:t>
            </a:r>
            <a:r>
              <a:rPr lang="en-IN" sz="2800" dirty="0">
                <a:solidFill>
                  <a:srgbClr val="000000"/>
                </a:solidFill>
                <a:highlight>
                  <a:srgbClr val="FFFFFF"/>
                </a:highlight>
                <a:latin typeface="ff5"/>
              </a:rPr>
              <a:t>A chelating ligand is one</a:t>
            </a:r>
            <a:r>
              <a:rPr lang="en-IN" sz="2800" b="1" dirty="0">
                <a:solidFill>
                  <a:srgbClr val="000000"/>
                </a:solidFill>
                <a:highlight>
                  <a:srgbClr val="FFFFFF"/>
                </a:highlight>
                <a:latin typeface="ff5"/>
              </a:rPr>
              <a:t> </a:t>
            </a:r>
            <a:r>
              <a:rPr lang="en-IN" sz="2800" dirty="0">
                <a:solidFill>
                  <a:srgbClr val="000000"/>
                </a:solidFill>
                <a:highlight>
                  <a:srgbClr val="FFFFFF"/>
                </a:highlight>
                <a:latin typeface="ff5"/>
              </a:rPr>
              <a:t>that contains two or more donor </a:t>
            </a:r>
            <a:r>
              <a:rPr lang="en-IN" sz="2800" dirty="0" err="1">
                <a:solidFill>
                  <a:srgbClr val="000000"/>
                </a:solidFill>
                <a:highlight>
                  <a:srgbClr val="FFFFFF"/>
                </a:highlight>
                <a:latin typeface="ff5"/>
              </a:rPr>
              <a:t>centers</a:t>
            </a:r>
            <a:r>
              <a:rPr lang="en-IN" sz="2800" dirty="0">
                <a:solidFill>
                  <a:srgbClr val="000000"/>
                </a:solidFill>
                <a:highlight>
                  <a:srgbClr val="FFFFFF"/>
                </a:highlight>
                <a:latin typeface="ff5"/>
              </a:rPr>
              <a:t> </a:t>
            </a:r>
            <a:r>
              <a:rPr lang="en-IN" sz="2800" b="1" dirty="0">
                <a:solidFill>
                  <a:srgbClr val="FF0000"/>
                </a:solidFill>
                <a:highlight>
                  <a:srgbClr val="FFFFFF"/>
                </a:highlight>
                <a:latin typeface="ff5"/>
              </a:rPr>
              <a:t>convergent</a:t>
            </a:r>
            <a:r>
              <a:rPr lang="en-IN" sz="2800" dirty="0">
                <a:solidFill>
                  <a:srgbClr val="000000"/>
                </a:solidFill>
                <a:highlight>
                  <a:srgbClr val="FFFFFF"/>
                </a:highlight>
                <a:latin typeface="ff5"/>
              </a:rPr>
              <a:t> towards the same metal ions. The resulting complexes are called metal chelate. </a:t>
            </a:r>
          </a:p>
          <a:p>
            <a:pPr algn="just"/>
            <a:r>
              <a:rPr lang="en-IN" sz="2800" dirty="0">
                <a:solidFill>
                  <a:srgbClr val="000000"/>
                </a:solidFill>
                <a:highlight>
                  <a:srgbClr val="FFFFFF"/>
                </a:highlight>
                <a:latin typeface="ff5"/>
              </a:rPr>
              <a:t>	Stable 5 &amp; 6 membered chelate ring</a:t>
            </a:r>
          </a:p>
          <a:p>
            <a:pPr algn="just"/>
            <a:r>
              <a:rPr lang="en-IN" sz="2800" dirty="0">
                <a:solidFill>
                  <a:srgbClr val="000000"/>
                </a:solidFill>
                <a:highlight>
                  <a:srgbClr val="FFFFFF"/>
                </a:highlight>
                <a:latin typeface="ff5"/>
              </a:rPr>
              <a:t>	4 &amp; 7 membered rings are known but less stable</a:t>
            </a:r>
          </a:p>
          <a:p>
            <a:pPr algn="just"/>
            <a:r>
              <a:rPr lang="en-IN" sz="2800" dirty="0">
                <a:solidFill>
                  <a:srgbClr val="000000"/>
                </a:solidFill>
                <a:highlight>
                  <a:srgbClr val="FFFFFF"/>
                </a:highlight>
                <a:latin typeface="ff5"/>
              </a:rPr>
              <a:t>	3 membered chelate ring is rare</a:t>
            </a:r>
          </a:p>
          <a:p>
            <a:pPr algn="just"/>
            <a:endParaRPr lang="en-IN" sz="2800" dirty="0">
              <a:solidFill>
                <a:srgbClr val="000000"/>
              </a:solidFill>
              <a:highlight>
                <a:srgbClr val="FFFFFF"/>
              </a:highlight>
              <a:latin typeface="ff5"/>
            </a:endParaRPr>
          </a:p>
          <a:p>
            <a:pPr algn="just"/>
            <a:endParaRPr lang="en-IN" sz="2800" dirty="0">
              <a:solidFill>
                <a:srgbClr val="000000"/>
              </a:solidFill>
              <a:highlight>
                <a:srgbClr val="FFFFFF"/>
              </a:highlight>
              <a:latin typeface="ff5"/>
            </a:endParaRPr>
          </a:p>
          <a:p>
            <a:pPr algn="just"/>
            <a:endParaRPr lang="en-IN" sz="2800" dirty="0">
              <a:solidFill>
                <a:srgbClr val="000000"/>
              </a:solidFill>
              <a:highlight>
                <a:srgbClr val="FFFFFF"/>
              </a:highlight>
              <a:latin typeface="ff5"/>
            </a:endParaRPr>
          </a:p>
          <a:p>
            <a:pPr algn="just"/>
            <a:endParaRPr lang="en-IN" sz="2800" dirty="0">
              <a:solidFill>
                <a:srgbClr val="000000"/>
              </a:solidFill>
              <a:highlight>
                <a:srgbClr val="FFFFFF"/>
              </a:highlight>
              <a:latin typeface="ff5"/>
            </a:endParaRPr>
          </a:p>
          <a:p>
            <a:pPr algn="just"/>
            <a:endParaRPr lang="en-IN" sz="2800" dirty="0">
              <a:solidFill>
                <a:srgbClr val="000000"/>
              </a:solidFill>
              <a:highlight>
                <a:srgbClr val="FFFFFF"/>
              </a:highlight>
              <a:latin typeface="ff5"/>
            </a:endParaRPr>
          </a:p>
          <a:p>
            <a:pPr algn="just"/>
            <a:endParaRPr lang="en-IN" sz="2800" dirty="0">
              <a:solidFill>
                <a:srgbClr val="000000"/>
              </a:solidFill>
              <a:highlight>
                <a:srgbClr val="FFFFFF"/>
              </a:highlight>
              <a:latin typeface="ff5"/>
            </a:endParaRPr>
          </a:p>
        </p:txBody>
      </p:sp>
      <p:pic>
        <p:nvPicPr>
          <p:cNvPr id="1028" name="Picture 4" descr="Difference Between Bidentate and Ambidentate Ligands | Compare the  Difference Between Similar Terms">
            <a:extLst>
              <a:ext uri="{FF2B5EF4-FFF2-40B4-BE49-F238E27FC236}">
                <a16:creationId xmlns:a16="http://schemas.microsoft.com/office/drawing/2014/main" id="{79886FE9-8001-5C78-4EBD-D30E9308A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703" y="4154754"/>
            <a:ext cx="3384634" cy="252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5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2800767"/>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just"/>
            <a:endParaRPr lang="en-IN" sz="2800" dirty="0">
              <a:solidFill>
                <a:srgbClr val="000000"/>
              </a:solidFill>
              <a:highlight>
                <a:srgbClr val="FFFFFF"/>
              </a:highlight>
              <a:latin typeface="ff5"/>
            </a:endParaRPr>
          </a:p>
          <a:p>
            <a:pPr algn="just"/>
            <a:r>
              <a:rPr lang="en-IN" sz="2800" b="1" i="0" dirty="0">
                <a:solidFill>
                  <a:srgbClr val="000000"/>
                </a:solidFill>
                <a:effectLst/>
                <a:highlight>
                  <a:srgbClr val="FFFFFF"/>
                </a:highlight>
                <a:latin typeface="ff9"/>
              </a:rPr>
              <a:t>(b) Ambidentate: </a:t>
            </a:r>
            <a:r>
              <a:rPr lang="en-IN" sz="2800" i="0" dirty="0">
                <a:solidFill>
                  <a:srgbClr val="000000"/>
                </a:solidFill>
                <a:effectLst/>
                <a:highlight>
                  <a:srgbClr val="FFFFFF"/>
                </a:highlight>
                <a:latin typeface="ff9"/>
              </a:rPr>
              <a:t>If a ligand has 2 or more donor atoms, </a:t>
            </a:r>
            <a:r>
              <a:rPr lang="en-IN" sz="2800" dirty="0">
                <a:solidFill>
                  <a:srgbClr val="000000"/>
                </a:solidFill>
                <a:highlight>
                  <a:srgbClr val="FFFFFF"/>
                </a:highlight>
                <a:latin typeface="ff9"/>
              </a:rPr>
              <a:t>but it forms complex by </a:t>
            </a:r>
            <a:r>
              <a:rPr lang="en-IN" sz="2800" dirty="0">
                <a:solidFill>
                  <a:srgbClr val="000000"/>
                </a:solidFill>
                <a:highlight>
                  <a:srgbClr val="FFFFFF"/>
                </a:highlight>
                <a:latin typeface="Source Sans Pro" panose="020B0503030403020204" pitchFamily="34" charset="0"/>
              </a:rPr>
              <a:t>M</a:t>
            </a:r>
            <a:r>
              <a:rPr lang="en-IN" sz="2800" b="0" i="0" dirty="0">
                <a:solidFill>
                  <a:srgbClr val="000000"/>
                </a:solidFill>
                <a:effectLst/>
                <a:highlight>
                  <a:srgbClr val="FFFFFF"/>
                </a:highlight>
                <a:latin typeface="ff5"/>
              </a:rPr>
              <a:t>ono dentate ligands with different sites of bonding: SCN</a:t>
            </a:r>
            <a:r>
              <a:rPr lang="en-IN" sz="2800" b="0" i="0" baseline="30000" dirty="0">
                <a:solidFill>
                  <a:srgbClr val="000000"/>
                </a:solidFill>
                <a:effectLst/>
                <a:highlight>
                  <a:srgbClr val="FFFFFF"/>
                </a:highlight>
                <a:latin typeface="ff5"/>
              </a:rPr>
              <a:t>-</a:t>
            </a:r>
            <a:r>
              <a:rPr lang="en-IN" sz="2800" b="0" i="0" dirty="0">
                <a:solidFill>
                  <a:srgbClr val="000000"/>
                </a:solidFill>
                <a:effectLst/>
                <a:highlight>
                  <a:srgbClr val="FFFFFF"/>
                </a:highlight>
                <a:latin typeface="ff5"/>
              </a:rPr>
              <a:t>, NCS, NO</a:t>
            </a:r>
            <a:r>
              <a:rPr lang="en-IN" sz="2800" b="0" i="0" baseline="-25000" dirty="0">
                <a:solidFill>
                  <a:srgbClr val="000000"/>
                </a:solidFill>
                <a:effectLst/>
                <a:highlight>
                  <a:srgbClr val="FFFFFF"/>
                </a:highlight>
                <a:latin typeface="ff5"/>
              </a:rPr>
              <a:t>2</a:t>
            </a:r>
          </a:p>
          <a:p>
            <a:pPr algn="just"/>
            <a:endParaRPr lang="en-IN" sz="2800" i="0" dirty="0">
              <a:solidFill>
                <a:srgbClr val="000000"/>
              </a:solidFill>
              <a:effectLst/>
              <a:highlight>
                <a:srgbClr val="FFFFFF"/>
              </a:highlight>
              <a:latin typeface="Source Sans Pro" panose="020B0503030403020204" pitchFamily="34" charset="0"/>
            </a:endParaRPr>
          </a:p>
        </p:txBody>
      </p:sp>
      <p:pic>
        <p:nvPicPr>
          <p:cNvPr id="4" name="Picture 3">
            <a:extLst>
              <a:ext uri="{FF2B5EF4-FFF2-40B4-BE49-F238E27FC236}">
                <a16:creationId xmlns:a16="http://schemas.microsoft.com/office/drawing/2014/main" id="{E52BD134-EECF-A981-5CFE-F2AA55F6AB49}"/>
              </a:ext>
            </a:extLst>
          </p:cNvPr>
          <p:cNvPicPr>
            <a:picLocks noChangeAspect="1"/>
          </p:cNvPicPr>
          <p:nvPr/>
        </p:nvPicPr>
        <p:blipFill>
          <a:blip r:embed="rId2"/>
          <a:stretch>
            <a:fillRect/>
          </a:stretch>
        </p:blipFill>
        <p:spPr>
          <a:xfrm>
            <a:off x="885526" y="2762701"/>
            <a:ext cx="7517331" cy="3788735"/>
          </a:xfrm>
          <a:prstGeom prst="rect">
            <a:avLst/>
          </a:prstGeom>
        </p:spPr>
      </p:pic>
    </p:spTree>
    <p:extLst>
      <p:ext uri="{BB962C8B-B14F-4D97-AF65-F5344CB8AC3E}">
        <p14:creationId xmlns:p14="http://schemas.microsoft.com/office/powerpoint/2010/main" val="328628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451240"/>
            <a:ext cx="8280971" cy="3170099"/>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just"/>
            <a:r>
              <a:rPr lang="en-IN" sz="2800" b="1" dirty="0">
                <a:solidFill>
                  <a:srgbClr val="000000"/>
                </a:solidFill>
                <a:highlight>
                  <a:srgbClr val="FFFFFF"/>
                </a:highlight>
                <a:latin typeface="ff5"/>
              </a:rPr>
              <a:t>(c) </a:t>
            </a:r>
            <a:r>
              <a:rPr lang="en-IN" sz="2800" b="1" dirty="0" err="1">
                <a:solidFill>
                  <a:srgbClr val="000000"/>
                </a:solidFill>
                <a:highlight>
                  <a:srgbClr val="FFFFFF"/>
                </a:highlight>
                <a:latin typeface="ff5"/>
              </a:rPr>
              <a:t>Flexidentate</a:t>
            </a:r>
            <a:r>
              <a:rPr lang="en-IN" sz="2800" b="1" dirty="0">
                <a:solidFill>
                  <a:srgbClr val="000000"/>
                </a:solidFill>
                <a:highlight>
                  <a:srgbClr val="FFFFFF"/>
                </a:highlight>
                <a:latin typeface="ff5"/>
              </a:rPr>
              <a:t>: </a:t>
            </a:r>
            <a:r>
              <a:rPr lang="en-IN" sz="2800" dirty="0">
                <a:solidFill>
                  <a:srgbClr val="000000"/>
                </a:solidFill>
                <a:highlight>
                  <a:srgbClr val="FFFFFF"/>
                </a:highlight>
                <a:latin typeface="ff5"/>
              </a:rPr>
              <a:t>A </a:t>
            </a:r>
            <a:r>
              <a:rPr lang="en-IN" sz="2800" dirty="0" err="1">
                <a:solidFill>
                  <a:srgbClr val="000000"/>
                </a:solidFill>
                <a:highlight>
                  <a:srgbClr val="FFFFFF"/>
                </a:highlight>
                <a:latin typeface="ff5"/>
              </a:rPr>
              <a:t>flexidentate</a:t>
            </a:r>
            <a:r>
              <a:rPr lang="en-IN" sz="2800" dirty="0">
                <a:solidFill>
                  <a:srgbClr val="000000"/>
                </a:solidFill>
                <a:highlight>
                  <a:srgbClr val="FFFFFF"/>
                </a:highlight>
                <a:latin typeface="ff5"/>
              </a:rPr>
              <a:t> ligand is one that can chelate a metal ion in more than one way. For ex. Cysteine (HS-CH</a:t>
            </a:r>
            <a:r>
              <a:rPr lang="en-IN" sz="2800" baseline="-25000" dirty="0">
                <a:solidFill>
                  <a:srgbClr val="000000"/>
                </a:solidFill>
                <a:highlight>
                  <a:srgbClr val="FFFFFF"/>
                </a:highlight>
                <a:latin typeface="ff5"/>
              </a:rPr>
              <a:t>2</a:t>
            </a:r>
            <a:r>
              <a:rPr lang="en-IN" sz="2800" dirty="0">
                <a:solidFill>
                  <a:srgbClr val="000000"/>
                </a:solidFill>
                <a:highlight>
                  <a:srgbClr val="FFFFFF"/>
                </a:highlight>
                <a:latin typeface="ff5"/>
              </a:rPr>
              <a:t>-CH(NH</a:t>
            </a:r>
            <a:r>
              <a:rPr lang="en-IN" sz="2800" baseline="-25000" dirty="0">
                <a:solidFill>
                  <a:srgbClr val="000000"/>
                </a:solidFill>
                <a:highlight>
                  <a:srgbClr val="FFFFFF"/>
                </a:highlight>
                <a:latin typeface="ff5"/>
              </a:rPr>
              <a:t>2</a:t>
            </a:r>
            <a:r>
              <a:rPr lang="en-IN" sz="2800" dirty="0">
                <a:solidFill>
                  <a:srgbClr val="000000"/>
                </a:solidFill>
                <a:highlight>
                  <a:srgbClr val="FFFFFF"/>
                </a:highlight>
                <a:latin typeface="ff5"/>
              </a:rPr>
              <a:t>)-COOH) can function as a tridentate (SNO) and as a </a:t>
            </a:r>
            <a:r>
              <a:rPr lang="en-IN" sz="2800" dirty="0" err="1">
                <a:solidFill>
                  <a:srgbClr val="000000"/>
                </a:solidFill>
                <a:highlight>
                  <a:srgbClr val="FFFFFF"/>
                </a:highlight>
                <a:latin typeface="ff5"/>
              </a:rPr>
              <a:t>didentate</a:t>
            </a:r>
            <a:r>
              <a:rPr lang="en-IN" sz="2800" dirty="0">
                <a:solidFill>
                  <a:srgbClr val="000000"/>
                </a:solidFill>
                <a:highlight>
                  <a:srgbClr val="FFFFFF"/>
                </a:highlight>
                <a:latin typeface="ff5"/>
              </a:rPr>
              <a:t> in three ways (SN; NO; SO)</a:t>
            </a:r>
          </a:p>
          <a:p>
            <a:pPr algn="just"/>
            <a:endParaRPr lang="en-IN" sz="1000" dirty="0">
              <a:solidFill>
                <a:srgbClr val="000000"/>
              </a:solidFill>
              <a:highlight>
                <a:srgbClr val="FFFFFF"/>
              </a:highlight>
              <a:latin typeface="ff5"/>
            </a:endParaRPr>
          </a:p>
        </p:txBody>
      </p:sp>
    </p:spTree>
    <p:extLst>
      <p:ext uri="{BB962C8B-B14F-4D97-AF65-F5344CB8AC3E}">
        <p14:creationId xmlns:p14="http://schemas.microsoft.com/office/powerpoint/2010/main" val="124864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94B8E3-93B3-9177-3955-6DF0900B329C}"/>
                  </a:ext>
                </a:extLst>
              </p:cNvPr>
              <p:cNvSpPr txBox="1"/>
              <p:nvPr/>
            </p:nvSpPr>
            <p:spPr>
              <a:xfrm>
                <a:off x="263490" y="239484"/>
                <a:ext cx="4285761" cy="5909310"/>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endParaRPr lang="en-IN" sz="3600" b="1" dirty="0">
                  <a:solidFill>
                    <a:srgbClr val="C00000"/>
                  </a:solidFill>
                  <a:effectLst/>
                  <a:highlight>
                    <a:srgbClr val="FFFFFF"/>
                  </a:highlight>
                  <a:latin typeface="ff8"/>
                </a:endParaRPr>
              </a:p>
              <a:p>
                <a:pPr algn="l"/>
                <a:endParaRPr lang="en-IN" sz="1400" b="0" i="1" dirty="0">
                  <a:solidFill>
                    <a:srgbClr val="FF0000"/>
                  </a:solidFill>
                  <a:effectLst/>
                  <a:highlight>
                    <a:srgbClr val="FFFFFF"/>
                  </a:highlight>
                  <a:latin typeface="ff8"/>
                </a:endParaRPr>
              </a:p>
              <a:p>
                <a:pPr algn="just"/>
                <a:endParaRPr lang="en-IN" sz="1000" dirty="0">
                  <a:solidFill>
                    <a:srgbClr val="000000"/>
                  </a:solidFill>
                  <a:highlight>
                    <a:srgbClr val="FFFFFF"/>
                  </a:highlight>
                  <a:latin typeface="ff5"/>
                </a:endParaRPr>
              </a:p>
              <a:p>
                <a:pPr algn="just"/>
                <a:r>
                  <a:rPr lang="en-IN" sz="2800" b="1" i="0" dirty="0">
                    <a:solidFill>
                      <a:srgbClr val="000000"/>
                    </a:solidFill>
                    <a:effectLst/>
                    <a:highlight>
                      <a:srgbClr val="FFFFFF"/>
                    </a:highlight>
                    <a:latin typeface="ff9"/>
                  </a:rPr>
                  <a:t>(d) Bridging: </a:t>
                </a:r>
                <a:r>
                  <a:rPr lang="en-IN" sz="2800" dirty="0">
                    <a:solidFill>
                      <a:srgbClr val="000000"/>
                    </a:solidFill>
                    <a:highlight>
                      <a:srgbClr val="FFFFFF"/>
                    </a:highlight>
                    <a:latin typeface="ff5"/>
                  </a:rPr>
                  <a:t>A </a:t>
                </a:r>
                <a:r>
                  <a:rPr lang="en-IN" sz="2800" dirty="0" err="1">
                    <a:solidFill>
                      <a:srgbClr val="000000"/>
                    </a:solidFill>
                    <a:highlight>
                      <a:srgbClr val="FFFFFF"/>
                    </a:highlight>
                    <a:latin typeface="ff5"/>
                  </a:rPr>
                  <a:t>briging</a:t>
                </a:r>
                <a:r>
                  <a:rPr lang="en-IN" sz="2800" dirty="0">
                    <a:solidFill>
                      <a:srgbClr val="000000"/>
                    </a:solidFill>
                    <a:highlight>
                      <a:srgbClr val="FFFFFF"/>
                    </a:highlight>
                    <a:latin typeface="ff5"/>
                  </a:rPr>
                  <a:t> ligand is one</a:t>
                </a:r>
                <a:r>
                  <a:rPr lang="en-IN" sz="2800" b="1" dirty="0">
                    <a:solidFill>
                      <a:srgbClr val="000000"/>
                    </a:solidFill>
                    <a:highlight>
                      <a:srgbClr val="FFFFFF"/>
                    </a:highlight>
                    <a:latin typeface="ff5"/>
                  </a:rPr>
                  <a:t> </a:t>
                </a:r>
                <a:r>
                  <a:rPr lang="en-IN" sz="2800" dirty="0">
                    <a:solidFill>
                      <a:srgbClr val="000000"/>
                    </a:solidFill>
                    <a:highlight>
                      <a:srgbClr val="FFFFFF"/>
                    </a:highlight>
                    <a:latin typeface="ff5"/>
                  </a:rPr>
                  <a:t>that contains two or more donor </a:t>
                </a:r>
                <a:r>
                  <a:rPr lang="en-IN" sz="2800" dirty="0" err="1">
                    <a:solidFill>
                      <a:srgbClr val="000000"/>
                    </a:solidFill>
                    <a:highlight>
                      <a:srgbClr val="FFFFFF"/>
                    </a:highlight>
                    <a:latin typeface="ff5"/>
                  </a:rPr>
                  <a:t>centers</a:t>
                </a:r>
                <a:r>
                  <a:rPr lang="en-IN" sz="2800" dirty="0">
                    <a:solidFill>
                      <a:srgbClr val="000000"/>
                    </a:solidFill>
                    <a:highlight>
                      <a:srgbClr val="FFFFFF"/>
                    </a:highlight>
                    <a:latin typeface="ff5"/>
                  </a:rPr>
                  <a:t>, which can bind at least 2 metal ions. The donor </a:t>
                </a:r>
                <a:r>
                  <a:rPr lang="en-IN" sz="2800" dirty="0" err="1">
                    <a:solidFill>
                      <a:srgbClr val="000000"/>
                    </a:solidFill>
                    <a:highlight>
                      <a:srgbClr val="FFFFFF"/>
                    </a:highlight>
                    <a:latin typeface="ff5"/>
                  </a:rPr>
                  <a:t>centers</a:t>
                </a:r>
                <a:r>
                  <a:rPr lang="en-IN" sz="2800" dirty="0">
                    <a:solidFill>
                      <a:srgbClr val="000000"/>
                    </a:solidFill>
                    <a:highlight>
                      <a:srgbClr val="FFFFFF"/>
                    </a:highlight>
                    <a:latin typeface="ff5"/>
                  </a:rPr>
                  <a:t> are </a:t>
                </a:r>
                <a:r>
                  <a:rPr lang="en-IN" sz="2800" b="1" dirty="0">
                    <a:solidFill>
                      <a:srgbClr val="FF0000"/>
                    </a:solidFill>
                    <a:highlight>
                      <a:srgbClr val="FFFFFF"/>
                    </a:highlight>
                    <a:latin typeface="ff5"/>
                  </a:rPr>
                  <a:t>divergent</a:t>
                </a:r>
                <a:r>
                  <a:rPr lang="en-IN" sz="2800" dirty="0">
                    <a:solidFill>
                      <a:srgbClr val="000000"/>
                    </a:solidFill>
                    <a:highlight>
                      <a:srgbClr val="FFFFFF"/>
                    </a:highlight>
                    <a:latin typeface="ff5"/>
                  </a:rPr>
                  <a:t>. Ex. </a:t>
                </a:r>
                <a14:m>
                  <m:oMath xmlns:m="http://schemas.openxmlformats.org/officeDocument/2006/math">
                    <m:sSup>
                      <m:sSupPr>
                        <m:ctrlPr>
                          <a:rPr lang="en-IN" sz="2800" i="1" smtClean="0">
                            <a:solidFill>
                              <a:srgbClr val="000000"/>
                            </a:solidFill>
                            <a:highlight>
                              <a:srgbClr val="FFFFFF"/>
                            </a:highlight>
                            <a:latin typeface="Cambria Math" panose="02040503050406030204" pitchFamily="18" charset="0"/>
                          </a:rPr>
                        </m:ctrlPr>
                      </m:sSupPr>
                      <m:e>
                        <m:r>
                          <m:rPr>
                            <m:sty m:val="p"/>
                          </m:rPr>
                          <a:rPr lang="en-IN" sz="2800" b="0" i="0" smtClean="0">
                            <a:solidFill>
                              <a:srgbClr val="000000"/>
                            </a:solidFill>
                            <a:highlight>
                              <a:srgbClr val="FFFFFF"/>
                            </a:highlight>
                            <a:latin typeface="Cambria Math" panose="02040503050406030204" pitchFamily="18" charset="0"/>
                          </a:rPr>
                          <m:t>OH</m:t>
                        </m:r>
                      </m:e>
                      <m:sup>
                        <m:r>
                          <a:rPr lang="en-IN" sz="2800" b="0" i="0" smtClean="0">
                            <a:solidFill>
                              <a:srgbClr val="000000"/>
                            </a:solidFill>
                            <a:highlight>
                              <a:srgbClr val="FFFFFF"/>
                            </a:highlight>
                            <a:latin typeface="Cambria Math" panose="02040503050406030204" pitchFamily="18" charset="0"/>
                          </a:rPr>
                          <m:t>−</m:t>
                        </m:r>
                      </m:sup>
                    </m:sSup>
                    <m:r>
                      <a:rPr lang="en-IN" sz="2800" b="0" i="0" smtClean="0">
                        <a:solidFill>
                          <a:srgbClr val="000000"/>
                        </a:solidFill>
                        <a:highlight>
                          <a:srgbClr val="FFFFFF"/>
                        </a:highlight>
                        <a:latin typeface="Cambria Math" panose="02040503050406030204" pitchFamily="18" charset="0"/>
                      </a:rPr>
                      <m:t>,</m:t>
                    </m:r>
                    <m:sSup>
                      <m:sSupPr>
                        <m:ctrlPr>
                          <a:rPr lang="en-IN" sz="2800" i="1">
                            <a:solidFill>
                              <a:srgbClr val="000000"/>
                            </a:solidFill>
                            <a:highlight>
                              <a:srgbClr val="FFFFFF"/>
                            </a:highlight>
                            <a:latin typeface="Cambria Math" panose="02040503050406030204" pitchFamily="18" charset="0"/>
                          </a:rPr>
                        </m:ctrlPr>
                      </m:sSupPr>
                      <m:e>
                        <m:r>
                          <m:rPr>
                            <m:sty m:val="p"/>
                          </m:rPr>
                          <a:rPr lang="en-IN" sz="2800" b="0" i="0" smtClean="0">
                            <a:solidFill>
                              <a:srgbClr val="000000"/>
                            </a:solidFill>
                            <a:highlight>
                              <a:srgbClr val="FFFFFF"/>
                            </a:highlight>
                            <a:latin typeface="Cambria Math" panose="02040503050406030204" pitchFamily="18" charset="0"/>
                          </a:rPr>
                          <m:t>Cl</m:t>
                        </m:r>
                      </m:e>
                      <m:sup>
                        <m:r>
                          <a:rPr lang="en-IN" sz="2800" i="0">
                            <a:solidFill>
                              <a:srgbClr val="000000"/>
                            </a:solidFill>
                            <a:highlight>
                              <a:srgbClr val="FFFFFF"/>
                            </a:highlight>
                            <a:latin typeface="Cambria Math" panose="02040503050406030204" pitchFamily="18" charset="0"/>
                          </a:rPr>
                          <m:t>−</m:t>
                        </m:r>
                      </m:sup>
                    </m:sSup>
                    <m:r>
                      <a:rPr lang="en-IN" sz="2800" b="0" i="0" smtClean="0">
                        <a:solidFill>
                          <a:srgbClr val="000000"/>
                        </a:solidFill>
                        <a:highlight>
                          <a:srgbClr val="FFFFFF"/>
                        </a:highlight>
                        <a:latin typeface="Cambria Math" panose="02040503050406030204" pitchFamily="18" charset="0"/>
                      </a:rPr>
                      <m:t>,</m:t>
                    </m:r>
                    <m:sSup>
                      <m:sSupPr>
                        <m:ctrlPr>
                          <a:rPr lang="en-IN" sz="2800" i="1">
                            <a:solidFill>
                              <a:srgbClr val="000000"/>
                            </a:solidFill>
                            <a:highlight>
                              <a:srgbClr val="FFFFFF"/>
                            </a:highlight>
                            <a:latin typeface="Cambria Math" panose="02040503050406030204" pitchFamily="18" charset="0"/>
                          </a:rPr>
                        </m:ctrlPr>
                      </m:sSupPr>
                      <m:e>
                        <m:r>
                          <m:rPr>
                            <m:sty m:val="p"/>
                          </m:rPr>
                          <a:rPr lang="en-IN" sz="2800" b="0" i="0" smtClean="0">
                            <a:solidFill>
                              <a:srgbClr val="000000"/>
                            </a:solidFill>
                            <a:highlight>
                              <a:srgbClr val="FFFFFF"/>
                            </a:highlight>
                            <a:latin typeface="Cambria Math" panose="02040503050406030204" pitchFamily="18" charset="0"/>
                          </a:rPr>
                          <m:t>N</m:t>
                        </m:r>
                        <m:r>
                          <m:rPr>
                            <m:sty m:val="p"/>
                          </m:rPr>
                          <a:rPr lang="en-IN" sz="2800" i="0">
                            <a:solidFill>
                              <a:srgbClr val="000000"/>
                            </a:solidFill>
                            <a:highlight>
                              <a:srgbClr val="FFFFFF"/>
                            </a:highlight>
                            <a:latin typeface="Cambria Math" panose="02040503050406030204" pitchFamily="18" charset="0"/>
                          </a:rPr>
                          <m:t>H</m:t>
                        </m:r>
                        <m:r>
                          <a:rPr lang="en-IN" sz="2800" b="0" i="0" baseline="-25000" smtClean="0">
                            <a:solidFill>
                              <a:srgbClr val="000000"/>
                            </a:solidFill>
                            <a:highlight>
                              <a:srgbClr val="FFFFFF"/>
                            </a:highlight>
                            <a:latin typeface="Cambria Math" panose="02040503050406030204" pitchFamily="18" charset="0"/>
                          </a:rPr>
                          <m:t>2</m:t>
                        </m:r>
                      </m:e>
                      <m:sup>
                        <m:r>
                          <a:rPr lang="en-IN" sz="2800" i="0">
                            <a:solidFill>
                              <a:srgbClr val="000000"/>
                            </a:solidFill>
                            <a:highlight>
                              <a:srgbClr val="FFFFFF"/>
                            </a:highlight>
                            <a:latin typeface="Cambria Math" panose="02040503050406030204" pitchFamily="18" charset="0"/>
                          </a:rPr>
                          <m:t>−</m:t>
                        </m:r>
                      </m:sup>
                    </m:sSup>
                  </m:oMath>
                </a14:m>
                <a:r>
                  <a:rPr lang="en-IN" sz="2800" dirty="0">
                    <a:solidFill>
                      <a:srgbClr val="000000"/>
                    </a:solidFill>
                    <a:highlight>
                      <a:srgbClr val="FFFFFF"/>
                    </a:highlight>
                    <a:latin typeface="ff5"/>
                  </a:rPr>
                  <a:t>,Hydrazine (NH</a:t>
                </a:r>
                <a:r>
                  <a:rPr lang="en-IN" sz="2800" baseline="-25000" dirty="0">
                    <a:solidFill>
                      <a:srgbClr val="000000"/>
                    </a:solidFill>
                    <a:highlight>
                      <a:srgbClr val="FFFFFF"/>
                    </a:highlight>
                    <a:latin typeface="ff5"/>
                  </a:rPr>
                  <a:t>2</a:t>
                </a:r>
                <a:r>
                  <a:rPr lang="en-IN" sz="2800" dirty="0">
                    <a:solidFill>
                      <a:srgbClr val="000000"/>
                    </a:solidFill>
                    <a:highlight>
                      <a:srgbClr val="FFFFFF"/>
                    </a:highlight>
                    <a:latin typeface="ff5"/>
                  </a:rPr>
                  <a:t>-NH</a:t>
                </a:r>
                <a:r>
                  <a:rPr lang="en-IN" sz="2800" baseline="-25000" dirty="0">
                    <a:solidFill>
                      <a:srgbClr val="000000"/>
                    </a:solidFill>
                    <a:highlight>
                      <a:srgbClr val="FFFFFF"/>
                    </a:highlight>
                    <a:latin typeface="ff5"/>
                  </a:rPr>
                  <a:t>2</a:t>
                </a:r>
                <a:r>
                  <a:rPr lang="en-IN" sz="2800" dirty="0">
                    <a:solidFill>
                      <a:srgbClr val="000000"/>
                    </a:solidFill>
                    <a:highlight>
                      <a:srgbClr val="FFFFFF"/>
                    </a:highlight>
                    <a:latin typeface="ff5"/>
                  </a:rPr>
                  <a:t>)</a:t>
                </a:r>
              </a:p>
              <a:p>
                <a:pPr algn="just"/>
                <a:endParaRPr lang="en-IN" sz="1000" i="0" dirty="0">
                  <a:solidFill>
                    <a:srgbClr val="000000"/>
                  </a:solidFill>
                  <a:effectLst/>
                  <a:highlight>
                    <a:srgbClr val="FFFFFF"/>
                  </a:highlight>
                  <a:latin typeface="ff5"/>
                </a:endParaRPr>
              </a:p>
              <a:p>
                <a:pPr algn="just"/>
                <a:r>
                  <a:rPr lang="en-IN" sz="2800" b="1" dirty="0">
                    <a:solidFill>
                      <a:srgbClr val="FF0000"/>
                    </a:solidFill>
                    <a:highlight>
                      <a:srgbClr val="FFFFFF"/>
                    </a:highlight>
                    <a:latin typeface="ff5"/>
                  </a:rPr>
                  <a:t>Therefore polydentate ligand may be chelating or </a:t>
                </a:r>
                <a:r>
                  <a:rPr lang="en-IN" sz="2800" b="1" dirty="0" err="1">
                    <a:solidFill>
                      <a:srgbClr val="FF0000"/>
                    </a:solidFill>
                    <a:highlight>
                      <a:srgbClr val="FFFFFF"/>
                    </a:highlight>
                    <a:latin typeface="ff5"/>
                  </a:rPr>
                  <a:t>briging</a:t>
                </a:r>
                <a:r>
                  <a:rPr lang="en-IN" sz="2800" b="1" dirty="0">
                    <a:solidFill>
                      <a:srgbClr val="FF0000"/>
                    </a:solidFill>
                    <a:highlight>
                      <a:srgbClr val="FFFFFF"/>
                    </a:highlight>
                    <a:latin typeface="ff5"/>
                  </a:rPr>
                  <a:t>.</a:t>
                </a:r>
              </a:p>
            </p:txBody>
          </p:sp>
        </mc:Choice>
        <mc:Fallback xmlns="">
          <p:sp>
            <p:nvSpPr>
              <p:cNvPr id="3" name="TextBox 2">
                <a:extLst>
                  <a:ext uri="{FF2B5EF4-FFF2-40B4-BE49-F238E27FC236}">
                    <a16:creationId xmlns:a16="http://schemas.microsoft.com/office/drawing/2014/main" id="{A194B8E3-93B3-9177-3955-6DF0900B329C}"/>
                  </a:ext>
                </a:extLst>
              </p:cNvPr>
              <p:cNvSpPr txBox="1">
                <a:spLocks noRot="1" noChangeAspect="1" noMove="1" noResize="1" noEditPoints="1" noAdjustHandles="1" noChangeArrowheads="1" noChangeShapeType="1" noTextEdit="1"/>
              </p:cNvSpPr>
              <p:nvPr/>
            </p:nvSpPr>
            <p:spPr>
              <a:xfrm>
                <a:off x="263490" y="239484"/>
                <a:ext cx="4285761" cy="5909310"/>
              </a:xfrm>
              <a:prstGeom prst="rect">
                <a:avLst/>
              </a:prstGeom>
              <a:blipFill>
                <a:blip r:embed="rId2"/>
                <a:stretch>
                  <a:fillRect l="-2845" t="-1546" r="-4979" b="-1959"/>
                </a:stretch>
              </a:blipFill>
            </p:spPr>
            <p:txBody>
              <a:bodyPr/>
              <a:lstStyle/>
              <a:p>
                <a:r>
                  <a:rPr lang="en-IN">
                    <a:noFill/>
                  </a:rPr>
                  <a:t> </a:t>
                </a:r>
              </a:p>
            </p:txBody>
          </p:sp>
        </mc:Fallback>
      </mc:AlternateContent>
      <p:pic>
        <p:nvPicPr>
          <p:cNvPr id="4" name="Picture 3">
            <a:extLst>
              <a:ext uri="{FF2B5EF4-FFF2-40B4-BE49-F238E27FC236}">
                <a16:creationId xmlns:a16="http://schemas.microsoft.com/office/drawing/2014/main" id="{C95B477E-2A4B-AC6B-7064-7E169B28A723}"/>
              </a:ext>
            </a:extLst>
          </p:cNvPr>
          <p:cNvPicPr>
            <a:picLocks noChangeAspect="1"/>
          </p:cNvPicPr>
          <p:nvPr/>
        </p:nvPicPr>
        <p:blipFill>
          <a:blip r:embed="rId3"/>
          <a:stretch>
            <a:fillRect/>
          </a:stretch>
        </p:blipFill>
        <p:spPr>
          <a:xfrm>
            <a:off x="4777620" y="1289788"/>
            <a:ext cx="4228019" cy="4336178"/>
          </a:xfrm>
          <a:prstGeom prst="rect">
            <a:avLst/>
          </a:prstGeom>
        </p:spPr>
      </p:pic>
    </p:spTree>
    <p:extLst>
      <p:ext uri="{BB962C8B-B14F-4D97-AF65-F5344CB8AC3E}">
        <p14:creationId xmlns:p14="http://schemas.microsoft.com/office/powerpoint/2010/main" val="295055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2708434"/>
          </a:xfrm>
          <a:prstGeom prst="rect">
            <a:avLst/>
          </a:prstGeom>
          <a:noFill/>
        </p:spPr>
        <p:txBody>
          <a:bodyPr wrap="square">
            <a:spAutoFit/>
          </a:bodyPr>
          <a:lstStyle/>
          <a:p>
            <a:pPr algn="ctr"/>
            <a:r>
              <a:rPr lang="en-IN" sz="3600" b="1" dirty="0">
                <a:solidFill>
                  <a:srgbClr val="C00000"/>
                </a:solidFill>
                <a:highlight>
                  <a:srgbClr val="FFFFFF"/>
                </a:highlight>
                <a:latin typeface="ff8"/>
              </a:rPr>
              <a:t>Ligand</a:t>
            </a:r>
          </a:p>
          <a:p>
            <a:pPr algn="ctr"/>
            <a:endParaRPr lang="en-IN" sz="1000" b="1" dirty="0">
              <a:solidFill>
                <a:srgbClr val="FF0000"/>
              </a:solidFill>
              <a:highlight>
                <a:srgbClr val="FFFFFF"/>
              </a:highlight>
              <a:latin typeface="ff5"/>
            </a:endParaRPr>
          </a:p>
          <a:p>
            <a:pPr algn="just"/>
            <a:r>
              <a:rPr lang="en-IN" sz="2400" b="1" i="0" dirty="0">
                <a:effectLst/>
                <a:highlight>
                  <a:srgbClr val="FFFFFF"/>
                </a:highlight>
                <a:latin typeface="ff5"/>
              </a:rPr>
              <a:t>(e) Macrocyclic: a macrocyclic ligand has a number of donor centres as constituents of a closed ring system such as the donor atoms can hold a metal ion very effectively inside the cavity of the macrocycle. Ex. </a:t>
            </a:r>
            <a:r>
              <a:rPr lang="en-IN" sz="2400" b="1" i="0" dirty="0" err="1">
                <a:effectLst/>
                <a:highlight>
                  <a:srgbClr val="FFFFFF"/>
                </a:highlight>
                <a:latin typeface="ff5"/>
              </a:rPr>
              <a:t>Hemoglobin</a:t>
            </a:r>
            <a:r>
              <a:rPr lang="en-IN" sz="2400" b="1" i="0" dirty="0">
                <a:effectLst/>
                <a:highlight>
                  <a:srgbClr val="FFFFFF"/>
                </a:highlight>
                <a:latin typeface="ff5"/>
              </a:rPr>
              <a:t>, </a:t>
            </a:r>
            <a:r>
              <a:rPr lang="en-IN" sz="2400" b="1" i="0" dirty="0" err="1">
                <a:effectLst/>
                <a:highlight>
                  <a:srgbClr val="FFFFFF"/>
                </a:highlight>
                <a:latin typeface="ff5"/>
              </a:rPr>
              <a:t>Chlorophil</a:t>
            </a:r>
            <a:r>
              <a:rPr lang="en-IN" sz="2400" b="1" i="0" dirty="0">
                <a:effectLst/>
                <a:highlight>
                  <a:srgbClr val="FFFFFF"/>
                </a:highlight>
                <a:latin typeface="ff5"/>
              </a:rPr>
              <a:t> II etc.</a:t>
            </a:r>
          </a:p>
          <a:p>
            <a:pPr algn="just"/>
            <a:endParaRPr lang="en-IN" sz="2800" b="1" i="0" dirty="0">
              <a:effectLst/>
              <a:highlight>
                <a:srgbClr val="FFFFFF"/>
              </a:highlight>
              <a:latin typeface="Source Sans Pro" panose="020B0503030403020204" pitchFamily="34" charset="0"/>
            </a:endParaRPr>
          </a:p>
        </p:txBody>
      </p:sp>
      <p:pic>
        <p:nvPicPr>
          <p:cNvPr id="4" name="Picture 3">
            <a:extLst>
              <a:ext uri="{FF2B5EF4-FFF2-40B4-BE49-F238E27FC236}">
                <a16:creationId xmlns:a16="http://schemas.microsoft.com/office/drawing/2014/main" id="{428830E4-8455-092F-F5AD-B1C923BFC1C1}"/>
              </a:ext>
            </a:extLst>
          </p:cNvPr>
          <p:cNvPicPr>
            <a:picLocks noChangeAspect="1"/>
          </p:cNvPicPr>
          <p:nvPr/>
        </p:nvPicPr>
        <p:blipFill>
          <a:blip r:embed="rId2"/>
          <a:stretch>
            <a:fillRect/>
          </a:stretch>
        </p:blipFill>
        <p:spPr>
          <a:xfrm>
            <a:off x="2623340" y="2718741"/>
            <a:ext cx="3743325" cy="4038600"/>
          </a:xfrm>
          <a:prstGeom prst="rect">
            <a:avLst/>
          </a:prstGeom>
        </p:spPr>
      </p:pic>
    </p:spTree>
    <p:extLst>
      <p:ext uri="{BB962C8B-B14F-4D97-AF65-F5344CB8AC3E}">
        <p14:creationId xmlns:p14="http://schemas.microsoft.com/office/powerpoint/2010/main" val="193848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3E463-1F8B-B490-20E9-A9C17DBBFA34}"/>
              </a:ext>
            </a:extLst>
          </p:cNvPr>
          <p:cNvSpPr txBox="1"/>
          <p:nvPr/>
        </p:nvSpPr>
        <p:spPr>
          <a:xfrm>
            <a:off x="565078" y="156222"/>
            <a:ext cx="8054939" cy="584775"/>
          </a:xfrm>
          <a:prstGeom prst="rect">
            <a:avLst/>
          </a:prstGeom>
          <a:noFill/>
        </p:spPr>
        <p:txBody>
          <a:bodyPr wrap="square">
            <a:spAutoFit/>
          </a:bodyPr>
          <a:lstStyle/>
          <a:p>
            <a:pPr algn="ctr"/>
            <a:r>
              <a:rPr lang="en-IN" sz="3200" b="1" dirty="0">
                <a:solidFill>
                  <a:srgbClr val="C00000"/>
                </a:solidFill>
                <a:effectLst/>
                <a:highlight>
                  <a:srgbClr val="FFFFFF"/>
                </a:highlight>
                <a:latin typeface="ff8"/>
              </a:rPr>
              <a:t>Natural Coordination Complexes</a:t>
            </a:r>
            <a:endParaRPr lang="en-IN" sz="2300" b="0" i="0" dirty="0">
              <a:solidFill>
                <a:srgbClr val="000000"/>
              </a:solidFill>
              <a:effectLst/>
              <a:highlight>
                <a:srgbClr val="FFFFFF"/>
              </a:highlight>
              <a:latin typeface="Source Sans Pro" panose="020B0503030403020204" pitchFamily="34" charset="0"/>
            </a:endParaRPr>
          </a:p>
        </p:txBody>
      </p:sp>
      <p:pic>
        <p:nvPicPr>
          <p:cNvPr id="4" name="Picture 3">
            <a:extLst>
              <a:ext uri="{FF2B5EF4-FFF2-40B4-BE49-F238E27FC236}">
                <a16:creationId xmlns:a16="http://schemas.microsoft.com/office/drawing/2014/main" id="{75EEC878-7F05-74C0-AE4E-D5593CE33774}"/>
              </a:ext>
            </a:extLst>
          </p:cNvPr>
          <p:cNvPicPr>
            <a:picLocks noChangeAspect="1"/>
          </p:cNvPicPr>
          <p:nvPr/>
        </p:nvPicPr>
        <p:blipFill>
          <a:blip r:embed="rId2"/>
          <a:stretch>
            <a:fillRect/>
          </a:stretch>
        </p:blipFill>
        <p:spPr>
          <a:xfrm>
            <a:off x="408688" y="1366467"/>
            <a:ext cx="8403117" cy="4726753"/>
          </a:xfrm>
          <a:prstGeom prst="rect">
            <a:avLst/>
          </a:prstGeom>
        </p:spPr>
      </p:pic>
    </p:spTree>
    <p:extLst>
      <p:ext uri="{BB962C8B-B14F-4D97-AF65-F5344CB8AC3E}">
        <p14:creationId xmlns:p14="http://schemas.microsoft.com/office/powerpoint/2010/main" val="285203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5724644"/>
              </a:xfrm>
              <a:prstGeom prst="rect">
                <a:avLst/>
              </a:prstGeom>
              <a:noFill/>
            </p:spPr>
            <p:txBody>
              <a:bodyPr wrap="square">
                <a:spAutoFit/>
              </a:bodyPr>
              <a:lstStyle/>
              <a:p>
                <a:pPr algn="ctr"/>
                <a:r>
                  <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Complexation: A Donor-Acceptor Interaction</a:t>
                </a:r>
              </a:p>
              <a:p>
                <a:pPr algn="ctr"/>
                <a:r>
                  <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Lewis Acids </a:t>
                </a:r>
                <a:r>
                  <a:rPr lang="en-IN" sz="3200" b="1" dirty="0">
                    <a:solidFill>
                      <a:srgbClr val="C00000"/>
                    </a:solidFill>
                    <a:highlight>
                      <a:srgbClr val="FFFFFF"/>
                    </a:highlight>
                    <a:latin typeface="ff8"/>
                  </a:rPr>
                  <a:t>and Base</a:t>
                </a:r>
              </a:p>
              <a:p>
                <a:pPr algn="ctr"/>
                <a:endParaRPr lang="en-IN" sz="3600" b="1" dirty="0">
                  <a:solidFill>
                    <a:srgbClr val="C00000"/>
                  </a:solidFill>
                  <a:effectLst/>
                  <a:highlight>
                    <a:srgbClr val="FFFFFF"/>
                  </a:highlight>
                  <a:latin typeface="ff8"/>
                </a:endParaRPr>
              </a:p>
              <a:p>
                <a:pPr algn="ctr"/>
                <a:endParaRPr lang="en-IN" sz="1400" b="0" dirty="0">
                  <a:solidFill>
                    <a:srgbClr val="FF0000"/>
                  </a:solidFill>
                  <a:effectLst/>
                  <a:highlight>
                    <a:srgbClr val="FFFFFF"/>
                  </a:highlight>
                  <a:latin typeface="ff8"/>
                </a:endParaRPr>
              </a:p>
              <a:p>
                <a:pPr algn="just"/>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According to </a:t>
                </a:r>
                <a:r>
                  <a:rPr lang="en-US" sz="2400" b="1" dirty="0">
                    <a:latin typeface="Times New Roman" panose="02020603050405020304" pitchFamily="18" charset="0"/>
                    <a:ea typeface="Calibri" panose="020F0502020204030204" pitchFamily="34" charset="0"/>
                    <a:cs typeface="Times New Roman" panose="02020603050405020304" pitchFamily="18" charset="0"/>
                  </a:rPr>
                  <a:t>L</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ewis acid base theory</a:t>
                </a:r>
              </a:p>
              <a:p>
                <a:pPr algn="just"/>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Central metal ions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a:t>
                </a:r>
                <a:r>
                  <a:rPr lang="en-US" sz="2400" b="1" baseline="30000" dirty="0" err="1">
                    <a:effectLst/>
                    <a:latin typeface="Times New Roman" panose="02020603050405020304" pitchFamily="18" charset="0"/>
                    <a:ea typeface="Calibri" panose="020F0502020204030204" pitchFamily="34" charset="0"/>
                    <a:cs typeface="Times New Roman" panose="02020603050405020304" pitchFamily="18" charset="0"/>
                  </a:rPr>
                  <a:t>+n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(specially the transition metal ions) in coordination complex are Lewis acids. They can accept electron pair from ligands which acts as Lewis base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Ligands are Lewis bases</a:t>
                </a:r>
              </a:p>
              <a:p>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e.g. Cu</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+ 4NH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Cu</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is Lewis acid and</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2400" baseline="-25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is Lewis base</a:t>
                </a:r>
                <a:endParaRPr lang="en-IN" sz="2300" dirty="0">
                  <a:solidFill>
                    <a:srgbClr val="000000"/>
                  </a:solidFill>
                  <a:highlight>
                    <a:srgbClr val="FFFFFF"/>
                  </a:highlight>
                  <a:latin typeface="Source Sans Pro" panose="020B0503030403020204" pitchFamily="34" charset="0"/>
                </a:endParaRPr>
              </a:p>
            </p:txBody>
          </p:sp>
        </mc:Choice>
        <mc:Fallback xmlns="">
          <p:sp>
            <p:nvSpPr>
              <p:cNvPr id="3" name="TextBox 2">
                <a:extLst>
                  <a:ext uri="{FF2B5EF4-FFF2-40B4-BE49-F238E27FC236}">
                    <a16:creationId xmlns:a16="http://schemas.microsoft.com/office/drawing/2014/main" id="{A194B8E3-93B3-9177-3955-6DF0900B329C}"/>
                  </a:ext>
                </a:extLst>
              </p:cNvPr>
              <p:cNvSpPr txBox="1">
                <a:spLocks noRot="1" noChangeAspect="1" noMove="1" noResize="1" noEditPoints="1" noAdjustHandles="1" noChangeArrowheads="1" noChangeShapeType="1" noTextEdit="1"/>
              </p:cNvSpPr>
              <p:nvPr/>
            </p:nvSpPr>
            <p:spPr>
              <a:xfrm>
                <a:off x="431514" y="297233"/>
                <a:ext cx="8280971" cy="5724644"/>
              </a:xfrm>
              <a:prstGeom prst="rect">
                <a:avLst/>
              </a:prstGeom>
              <a:blipFill>
                <a:blip r:embed="rId2"/>
                <a:stretch>
                  <a:fillRect l="-1178" t="-1491" r="-1105" b="-1384"/>
                </a:stretch>
              </a:blipFill>
            </p:spPr>
            <p:txBody>
              <a:bodyPr/>
              <a:lstStyle/>
              <a:p>
                <a:r>
                  <a:rPr lang="en-IN">
                    <a:noFill/>
                  </a:rPr>
                  <a:t> </a:t>
                </a:r>
              </a:p>
            </p:txBody>
          </p:sp>
        </mc:Fallback>
      </mc:AlternateContent>
    </p:spTree>
    <p:extLst>
      <p:ext uri="{BB962C8B-B14F-4D97-AF65-F5344CB8AC3E}">
        <p14:creationId xmlns:p14="http://schemas.microsoft.com/office/powerpoint/2010/main" val="3018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297233"/>
            <a:ext cx="8280971" cy="3554819"/>
          </a:xfrm>
          <a:prstGeom prst="rect">
            <a:avLst/>
          </a:prstGeom>
          <a:noFill/>
        </p:spPr>
        <p:txBody>
          <a:bodyPr wrap="square">
            <a:spAutoFit/>
          </a:bodyPr>
          <a:lstStyle/>
          <a:p>
            <a:pPr algn="ctr"/>
            <a:r>
              <a:rPr lang="en-IN" sz="32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Homolyptic</a:t>
            </a:r>
            <a:r>
              <a:rPr lang="en-IN"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en-IN" sz="3600" b="1" dirty="0" err="1">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Heterolyptic</a:t>
            </a: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Complex</a:t>
            </a:r>
          </a:p>
          <a:p>
            <a:pPr algn="ctr"/>
            <a:endParaRPr lang="en-IN" sz="3600" b="1" dirty="0">
              <a:solidFill>
                <a:srgbClr val="C00000"/>
              </a:solidFill>
              <a:effectLst/>
              <a:highlight>
                <a:srgbClr val="FFFFFF"/>
              </a:highlight>
              <a:latin typeface="ff8"/>
            </a:endParaRPr>
          </a:p>
          <a:p>
            <a:pPr algn="ctr"/>
            <a:endParaRPr lang="en-IN" sz="1400" b="0" dirty="0">
              <a:solidFill>
                <a:srgbClr val="FF0000"/>
              </a:solidFill>
              <a:effectLst/>
              <a:highlight>
                <a:srgbClr val="FFFFFF"/>
              </a:highlight>
              <a:latin typeface="ff8"/>
            </a:endParaRPr>
          </a:p>
          <a:p>
            <a:pPr algn="just"/>
            <a:r>
              <a:rPr lang="en-IN" sz="2400" b="1" dirty="0" err="1">
                <a:effectLst/>
                <a:latin typeface="Times New Roman" panose="02020603050405020304" pitchFamily="18" charset="0"/>
                <a:ea typeface="Calibri" panose="020F0502020204030204" pitchFamily="34" charset="0"/>
                <a:cs typeface="Times New Roman" panose="02020603050405020304" pitchFamily="18" charset="0"/>
              </a:rPr>
              <a:t>Homolyptic</a:t>
            </a:r>
            <a:r>
              <a:rPr lang="en-IN" sz="2400" b="1" dirty="0">
                <a:effectLst/>
                <a:latin typeface="Times New Roman" panose="02020603050405020304" pitchFamily="18" charset="0"/>
                <a:ea typeface="Calibri" panose="020F0502020204030204" pitchFamily="34" charset="0"/>
                <a:cs typeface="Times New Roman" panose="02020603050405020304" pitchFamily="18" charset="0"/>
              </a:rPr>
              <a:t>: When all the ligands around a metal ion are same in the complex, Ex. [Co(NH</a:t>
            </a:r>
            <a:r>
              <a:rPr lang="en-IN" sz="2400" b="1"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IN"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2400" b="1" baseline="-25000" dirty="0">
                <a:effectLst/>
                <a:latin typeface="Times New Roman" panose="02020603050405020304" pitchFamily="18" charset="0"/>
                <a:ea typeface="Calibri" panose="020F0502020204030204" pitchFamily="34" charset="0"/>
                <a:cs typeface="Times New Roman" panose="02020603050405020304" pitchFamily="18" charset="0"/>
              </a:rPr>
              <a:t>6</a:t>
            </a:r>
            <a:r>
              <a:rPr lang="en-IN"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2400" b="1" baseline="30000" dirty="0">
                <a:effectLst/>
                <a:latin typeface="Times New Roman" panose="02020603050405020304" pitchFamily="18" charset="0"/>
                <a:ea typeface="Calibri" panose="020F0502020204030204" pitchFamily="34" charset="0"/>
                <a:cs typeface="Times New Roman" panose="02020603050405020304" pitchFamily="18" charset="0"/>
              </a:rPr>
              <a:t>3+</a:t>
            </a:r>
          </a:p>
          <a:p>
            <a:pPr algn="just"/>
            <a:endParaRPr lang="en-IN" sz="2400" b="1" dirty="0">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2400" b="1" dirty="0" err="1">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Heterolyptic</a:t>
            </a:r>
            <a:r>
              <a:rPr lang="en-IN" sz="2400" b="1" dirty="0">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IN" sz="2000" b="1" dirty="0">
                <a:effectLst/>
                <a:latin typeface="Times New Roman" panose="02020603050405020304" pitchFamily="18" charset="0"/>
                <a:ea typeface="Calibri" panose="020F0502020204030204" pitchFamily="34" charset="0"/>
                <a:cs typeface="Times New Roman" panose="02020603050405020304" pitchFamily="18" charset="0"/>
              </a:rPr>
              <a:t>When the ligands around a metal ion are different in the complex, Ex. [</a:t>
            </a:r>
            <a:r>
              <a:rPr lang="en-IN" sz="2000" b="1" dirty="0" err="1">
                <a:effectLst/>
                <a:latin typeface="Times New Roman" panose="02020603050405020304" pitchFamily="18" charset="0"/>
                <a:ea typeface="Calibri" panose="020F0502020204030204" pitchFamily="34" charset="0"/>
                <a:cs typeface="Times New Roman" panose="02020603050405020304" pitchFamily="18" charset="0"/>
              </a:rPr>
              <a:t>CoCl</a:t>
            </a:r>
            <a:r>
              <a:rPr lang="en-IN" sz="2000" b="1" dirty="0">
                <a:effectLst/>
                <a:latin typeface="Times New Roman" panose="02020603050405020304" pitchFamily="18" charset="0"/>
                <a:ea typeface="Calibri" panose="020F0502020204030204" pitchFamily="34" charset="0"/>
                <a:cs typeface="Times New Roman" panose="02020603050405020304" pitchFamily="18" charset="0"/>
              </a:rPr>
              <a:t>(NH</a:t>
            </a:r>
            <a:r>
              <a:rPr lang="en-IN" sz="2000" b="1"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IN" sz="2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2000" b="1" baseline="-25000" dirty="0">
                <a:latin typeface="Times New Roman" panose="02020603050405020304" pitchFamily="18" charset="0"/>
                <a:ea typeface="Calibri" panose="020F0502020204030204" pitchFamily="34" charset="0"/>
                <a:cs typeface="Times New Roman" panose="02020603050405020304" pitchFamily="18" charset="0"/>
              </a:rPr>
              <a:t>5</a:t>
            </a:r>
            <a:r>
              <a:rPr lang="en-IN" sz="2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2000" b="1" baseline="30000" dirty="0">
                <a:latin typeface="Times New Roman" panose="02020603050405020304" pitchFamily="18" charset="0"/>
                <a:ea typeface="Calibri" panose="020F0502020204030204" pitchFamily="34" charset="0"/>
                <a:cs typeface="Times New Roman" panose="02020603050405020304" pitchFamily="18" charset="0"/>
              </a:rPr>
              <a:t>2</a:t>
            </a:r>
            <a:r>
              <a:rPr lang="en-IN" sz="2000" b="1" baseline="30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IN" sz="2300" dirty="0">
              <a:solidFill>
                <a:srgbClr val="000000"/>
              </a:solidFill>
              <a:highlight>
                <a:srgbClr val="FFFFFF"/>
              </a:highlight>
              <a:latin typeface="Source Sans Pro" panose="020B0503030403020204" pitchFamily="34" charset="0"/>
            </a:endParaRPr>
          </a:p>
        </p:txBody>
      </p:sp>
    </p:spTree>
    <p:extLst>
      <p:ext uri="{BB962C8B-B14F-4D97-AF65-F5344CB8AC3E}">
        <p14:creationId xmlns:p14="http://schemas.microsoft.com/office/powerpoint/2010/main" val="58023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393483"/>
            <a:ext cx="8280971" cy="6370975"/>
          </a:xfrm>
          <a:prstGeom prst="rect">
            <a:avLst/>
          </a:prstGeom>
          <a:noFill/>
        </p:spPr>
        <p:txBody>
          <a:bodyPr wrap="square">
            <a:spAutoFit/>
          </a:bodyPr>
          <a:lstStyle/>
          <a:p>
            <a:pPr algn="ctr"/>
            <a:r>
              <a:rPr lang="en-IN" sz="35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Coordination Number &amp; Stereo Chemistry</a:t>
            </a:r>
          </a:p>
          <a:p>
            <a:pPr algn="ctr"/>
            <a:endParaRPr lang="en-IN" sz="3600" b="1" dirty="0">
              <a:solidFill>
                <a:srgbClr val="C00000"/>
              </a:solidFill>
              <a:effectLst/>
              <a:highlight>
                <a:srgbClr val="FFFFFF"/>
              </a:highlight>
              <a:latin typeface="ff8"/>
            </a:endParaRPr>
          </a:p>
          <a:p>
            <a:pPr algn="ctr"/>
            <a:endParaRPr lang="en-IN" sz="1400" b="0" dirty="0">
              <a:solidFill>
                <a:srgbClr val="FF0000"/>
              </a:solidFill>
              <a:effectLst/>
              <a:highlight>
                <a:srgbClr val="FFFFFF"/>
              </a:highlight>
              <a:latin typeface="ff8"/>
            </a:endParaRPr>
          </a:p>
          <a:p>
            <a:pPr marL="457200" indent="-457200" algn="just">
              <a:buAutoNum type="arabicPeriod"/>
            </a:pPr>
            <a:r>
              <a:rPr lang="en-IN" sz="3600" dirty="0">
                <a:effectLst/>
                <a:latin typeface="Times New Roman" panose="02020603050405020304" pitchFamily="18" charset="0"/>
                <a:ea typeface="Calibri" panose="020F0502020204030204" pitchFamily="34" charset="0"/>
                <a:cs typeface="Times New Roman" panose="02020603050405020304" pitchFamily="18" charset="0"/>
              </a:rPr>
              <a:t>Since an attraction between a metal ion and dipolar molecules or anions is involved the coordination number will tend to be as large as possible.</a:t>
            </a:r>
          </a:p>
          <a:p>
            <a:pPr algn="just"/>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3600" dirty="0">
                <a:effectLst/>
                <a:latin typeface="Times New Roman" panose="02020603050405020304" pitchFamily="18" charset="0"/>
                <a:ea typeface="Calibri" panose="020F0502020204030204" pitchFamily="34" charset="0"/>
                <a:cs typeface="Times New Roman" panose="02020603050405020304" pitchFamily="18" charset="0"/>
              </a:rPr>
              <a:t>2. The arrangement of the coordinated ligands must be such that it minimises the electrostatic repulsion between ligands.</a:t>
            </a:r>
          </a:p>
        </p:txBody>
      </p:sp>
    </p:spTree>
    <p:extLst>
      <p:ext uri="{BB962C8B-B14F-4D97-AF65-F5344CB8AC3E}">
        <p14:creationId xmlns:p14="http://schemas.microsoft.com/office/powerpoint/2010/main" val="1928332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rot="16200000">
            <a:off x="-1679848" y="3185341"/>
            <a:ext cx="5825483" cy="461665"/>
          </a:xfrm>
          <a:prstGeom prst="rect">
            <a:avLst/>
          </a:prstGeom>
          <a:noFill/>
        </p:spPr>
        <p:txBody>
          <a:bodyPr wrap="square">
            <a:spAutoFit/>
          </a:bodyPr>
          <a:lstStyle/>
          <a:p>
            <a:pPr algn="ctr"/>
            <a:r>
              <a:rPr lang="en-IN" sz="24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Coordination Number &amp; </a:t>
            </a:r>
            <a:r>
              <a:rPr lang="en-IN" sz="2400" b="1" dirty="0" err="1">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Sterio</a:t>
            </a:r>
            <a:r>
              <a:rPr lang="en-IN" sz="24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Chemistry</a:t>
            </a:r>
            <a:endParaRPr lang="en-IN" sz="2400" b="0" dirty="0">
              <a:solidFill>
                <a:srgbClr val="FF0000"/>
              </a:solidFill>
              <a:effectLst/>
              <a:highlight>
                <a:srgbClr val="FFFFFF"/>
              </a:highlight>
              <a:latin typeface="ff8"/>
            </a:endParaRPr>
          </a:p>
        </p:txBody>
      </p:sp>
      <p:pic>
        <p:nvPicPr>
          <p:cNvPr id="4" name="Picture 3">
            <a:extLst>
              <a:ext uri="{FF2B5EF4-FFF2-40B4-BE49-F238E27FC236}">
                <a16:creationId xmlns:a16="http://schemas.microsoft.com/office/drawing/2014/main" id="{D0959BCD-1368-85D8-7D9F-BF0185BEB16A}"/>
              </a:ext>
            </a:extLst>
          </p:cNvPr>
          <p:cNvPicPr>
            <a:picLocks noChangeAspect="1"/>
          </p:cNvPicPr>
          <p:nvPr/>
        </p:nvPicPr>
        <p:blipFill>
          <a:blip r:embed="rId2"/>
          <a:stretch>
            <a:fillRect/>
          </a:stretch>
        </p:blipFill>
        <p:spPr>
          <a:xfrm>
            <a:off x="2300287" y="61912"/>
            <a:ext cx="4543425" cy="6734175"/>
          </a:xfrm>
          <a:prstGeom prst="rect">
            <a:avLst/>
          </a:prstGeom>
        </p:spPr>
      </p:pic>
    </p:spTree>
    <p:extLst>
      <p:ext uri="{BB962C8B-B14F-4D97-AF65-F5344CB8AC3E}">
        <p14:creationId xmlns:p14="http://schemas.microsoft.com/office/powerpoint/2010/main" val="3703145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970887" y="205833"/>
            <a:ext cx="7087425" cy="461665"/>
          </a:xfrm>
          <a:prstGeom prst="rect">
            <a:avLst/>
          </a:prstGeom>
          <a:noFill/>
        </p:spPr>
        <p:txBody>
          <a:bodyPr wrap="square">
            <a:spAutoFit/>
          </a:bodyPr>
          <a:lstStyle/>
          <a:p>
            <a:pPr algn="ctr"/>
            <a:r>
              <a:rPr lang="en-IN" sz="24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Coordination Number, Geometry &amp; hybridisation </a:t>
            </a:r>
            <a:endParaRPr lang="en-IN" sz="2400" b="0" dirty="0">
              <a:solidFill>
                <a:srgbClr val="FF0000"/>
              </a:solidFill>
              <a:effectLst/>
              <a:highlight>
                <a:srgbClr val="FFFFFF"/>
              </a:highlight>
              <a:latin typeface="ff8"/>
            </a:endParaRPr>
          </a:p>
        </p:txBody>
      </p:sp>
      <p:pic>
        <p:nvPicPr>
          <p:cNvPr id="5" name="Picture 4">
            <a:extLst>
              <a:ext uri="{FF2B5EF4-FFF2-40B4-BE49-F238E27FC236}">
                <a16:creationId xmlns:a16="http://schemas.microsoft.com/office/drawing/2014/main" id="{9E15D8EF-8360-BB56-72D0-6849C438A558}"/>
              </a:ext>
            </a:extLst>
          </p:cNvPr>
          <p:cNvPicPr>
            <a:picLocks noChangeAspect="1"/>
          </p:cNvPicPr>
          <p:nvPr/>
        </p:nvPicPr>
        <p:blipFill>
          <a:blip r:embed="rId2"/>
          <a:stretch>
            <a:fillRect/>
          </a:stretch>
        </p:blipFill>
        <p:spPr>
          <a:xfrm>
            <a:off x="431471" y="821930"/>
            <a:ext cx="8438498" cy="5928190"/>
          </a:xfrm>
          <a:prstGeom prst="rect">
            <a:avLst/>
          </a:prstGeom>
        </p:spPr>
      </p:pic>
    </p:spTree>
    <p:extLst>
      <p:ext uri="{BB962C8B-B14F-4D97-AF65-F5344CB8AC3E}">
        <p14:creationId xmlns:p14="http://schemas.microsoft.com/office/powerpoint/2010/main" val="3867695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Cordination-compound-18-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9900D-0C7C-4A52-7B91-608E8E9B7A6F}"/>
              </a:ext>
            </a:extLst>
          </p:cNvPr>
          <p:cNvPicPr>
            <a:picLocks noChangeAspect="1"/>
          </p:cNvPicPr>
          <p:nvPr/>
        </p:nvPicPr>
        <p:blipFill>
          <a:blip r:embed="rId2"/>
          <a:stretch>
            <a:fillRect/>
          </a:stretch>
        </p:blipFill>
        <p:spPr>
          <a:xfrm>
            <a:off x="215755" y="124115"/>
            <a:ext cx="8752484" cy="6564363"/>
          </a:xfrm>
          <a:prstGeom prst="rect">
            <a:avLst/>
          </a:prstGeom>
        </p:spPr>
      </p:pic>
    </p:spTree>
    <p:extLst>
      <p:ext uri="{BB962C8B-B14F-4D97-AF65-F5344CB8AC3E}">
        <p14:creationId xmlns:p14="http://schemas.microsoft.com/office/powerpoint/2010/main" val="3235795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Cordination-compound-26-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Cordination-compound-27-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Cordination-compound-28-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3E463-1F8B-B490-20E9-A9C17DBBFA34}"/>
              </a:ext>
            </a:extLst>
          </p:cNvPr>
          <p:cNvSpPr txBox="1"/>
          <p:nvPr/>
        </p:nvSpPr>
        <p:spPr>
          <a:xfrm>
            <a:off x="565078" y="43208"/>
            <a:ext cx="8188504" cy="584775"/>
          </a:xfrm>
          <a:prstGeom prst="rect">
            <a:avLst/>
          </a:prstGeom>
          <a:noFill/>
        </p:spPr>
        <p:txBody>
          <a:bodyPr wrap="square">
            <a:spAutoFit/>
          </a:bodyPr>
          <a:lstStyle/>
          <a:p>
            <a:pPr algn="ctr"/>
            <a:r>
              <a:rPr lang="en-US" sz="3200" b="1" dirty="0">
                <a:solidFill>
                  <a:srgbClr val="C00000"/>
                </a:solidFill>
                <a:highlight>
                  <a:srgbClr val="FFFFFF"/>
                </a:highlight>
                <a:latin typeface="ff8"/>
              </a:rPr>
              <a:t>D</a:t>
            </a:r>
            <a:r>
              <a:rPr lang="en-US" sz="3200" b="1" dirty="0">
                <a:solidFill>
                  <a:srgbClr val="C00000"/>
                </a:solidFill>
                <a:effectLst/>
                <a:highlight>
                  <a:srgbClr val="FFFFFF"/>
                </a:highlight>
                <a:latin typeface="ff8"/>
              </a:rPr>
              <a:t>ouble salts and complex salts or compounds</a:t>
            </a:r>
          </a:p>
        </p:txBody>
      </p:sp>
      <p:graphicFrame>
        <p:nvGraphicFramePr>
          <p:cNvPr id="5" name="Table 4">
            <a:extLst>
              <a:ext uri="{FF2B5EF4-FFF2-40B4-BE49-F238E27FC236}">
                <a16:creationId xmlns:a16="http://schemas.microsoft.com/office/drawing/2014/main" id="{24818DA8-B255-3555-835C-6F476D958CA2}"/>
              </a:ext>
            </a:extLst>
          </p:cNvPr>
          <p:cNvGraphicFramePr>
            <a:graphicFrameLocks noGrp="1"/>
          </p:cNvGraphicFramePr>
          <p:nvPr>
            <p:extLst>
              <p:ext uri="{D42A27DB-BD31-4B8C-83A1-F6EECF244321}">
                <p14:modId xmlns:p14="http://schemas.microsoft.com/office/powerpoint/2010/main" val="3349249766"/>
              </p:ext>
            </p:extLst>
          </p:nvPr>
        </p:nvGraphicFramePr>
        <p:xfrm>
          <a:off x="328776" y="674639"/>
          <a:ext cx="8507002" cy="6035040"/>
        </p:xfrm>
        <a:graphic>
          <a:graphicData uri="http://schemas.openxmlformats.org/drawingml/2006/table">
            <a:tbl>
              <a:tblPr firstRow="1" bandRow="1">
                <a:tableStyleId>{5C22544A-7EE6-4342-B048-85BDC9FD1C3A}</a:tableStyleId>
              </a:tblPr>
              <a:tblGrid>
                <a:gridCol w="4253501">
                  <a:extLst>
                    <a:ext uri="{9D8B030D-6E8A-4147-A177-3AD203B41FA5}">
                      <a16:colId xmlns:a16="http://schemas.microsoft.com/office/drawing/2014/main" val="1024229493"/>
                    </a:ext>
                  </a:extLst>
                </a:gridCol>
                <a:gridCol w="4253501">
                  <a:extLst>
                    <a:ext uri="{9D8B030D-6E8A-4147-A177-3AD203B41FA5}">
                      <a16:colId xmlns:a16="http://schemas.microsoft.com/office/drawing/2014/main" val="2483615300"/>
                    </a:ext>
                  </a:extLst>
                </a:gridCol>
              </a:tblGrid>
              <a:tr h="370840">
                <a:tc>
                  <a:txBody>
                    <a:bodyPr/>
                    <a:lstStyle/>
                    <a:p>
                      <a:pPr algn="ctr"/>
                      <a:r>
                        <a:rPr lang="en-US" sz="2000" b="1" dirty="0">
                          <a:solidFill>
                            <a:srgbClr val="C00000"/>
                          </a:solidFill>
                          <a:highlight>
                            <a:srgbClr val="FFFFFF"/>
                          </a:highlight>
                          <a:latin typeface="ff8"/>
                        </a:rPr>
                        <a:t>D</a:t>
                      </a:r>
                      <a:r>
                        <a:rPr lang="en-US" sz="2000" b="1" dirty="0">
                          <a:solidFill>
                            <a:srgbClr val="C00000"/>
                          </a:solidFill>
                          <a:effectLst/>
                          <a:highlight>
                            <a:srgbClr val="FFFFFF"/>
                          </a:highlight>
                          <a:latin typeface="ff8"/>
                        </a:rPr>
                        <a:t>ouble salts </a:t>
                      </a:r>
                      <a:endParaRPr lang="en-IN" sz="2000" dirty="0"/>
                    </a:p>
                  </a:txBody>
                  <a:tcPr/>
                </a:tc>
                <a:tc>
                  <a:txBody>
                    <a:bodyPr/>
                    <a:lstStyle/>
                    <a:p>
                      <a:pPr algn="ctr"/>
                      <a:r>
                        <a:rPr lang="en-US" sz="2000" b="1" dirty="0">
                          <a:solidFill>
                            <a:srgbClr val="C00000"/>
                          </a:solidFill>
                          <a:effectLst/>
                          <a:highlight>
                            <a:srgbClr val="FFFFFF"/>
                          </a:highlight>
                          <a:latin typeface="ff8"/>
                        </a:rPr>
                        <a:t>complex salts </a:t>
                      </a:r>
                      <a:endParaRPr lang="en-IN" sz="2000" dirty="0"/>
                    </a:p>
                  </a:txBody>
                  <a:tcPr/>
                </a:tc>
                <a:extLst>
                  <a:ext uri="{0D108BD9-81ED-4DB2-BD59-A6C34878D82A}">
                    <a16:rowId xmlns:a16="http://schemas.microsoft.com/office/drawing/2014/main" val="2350951167"/>
                  </a:ext>
                </a:extLst>
              </a:tr>
              <a:tr h="370840">
                <a:tc>
                  <a:txBody>
                    <a:bodyPr/>
                    <a:lstStyle/>
                    <a:p>
                      <a:r>
                        <a:rPr lang="en-US" sz="2000" dirty="0"/>
                        <a:t>1. These exist only in solid state and dissociate constituent species in their solution.</a:t>
                      </a:r>
                      <a:endParaRPr lang="en-IN" sz="2000" dirty="0"/>
                    </a:p>
                  </a:txBody>
                  <a:tcPr/>
                </a:tc>
                <a:tc>
                  <a:txBody>
                    <a:bodyPr/>
                    <a:lstStyle/>
                    <a:p>
                      <a:r>
                        <a:rPr lang="en-US" sz="2000" dirty="0"/>
                        <a:t>1. They retain their identity in solid as well as in solution state.</a:t>
                      </a:r>
                      <a:endParaRPr lang="en-IN" sz="2000" dirty="0"/>
                    </a:p>
                  </a:txBody>
                  <a:tcPr/>
                </a:tc>
                <a:extLst>
                  <a:ext uri="{0D108BD9-81ED-4DB2-BD59-A6C34878D82A}">
                    <a16:rowId xmlns:a16="http://schemas.microsoft.com/office/drawing/2014/main" val="183042912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2. </a:t>
                      </a:r>
                      <a:r>
                        <a:rPr lang="en-IN" sz="2000" dirty="0"/>
                        <a:t>Ex. Mohr's salt: FeSO</a:t>
                      </a:r>
                      <a:r>
                        <a:rPr lang="en-IN" sz="2000" baseline="-25000" dirty="0"/>
                        <a:t>4</a:t>
                      </a:r>
                      <a:r>
                        <a:rPr lang="en-IN" sz="2000" dirty="0"/>
                        <a:t>. (NH</a:t>
                      </a:r>
                      <a:r>
                        <a:rPr lang="en-IN" sz="2000" baseline="-25000" dirty="0"/>
                        <a:t>4</a:t>
                      </a:r>
                      <a:r>
                        <a:rPr lang="en-IN" sz="2000" dirty="0"/>
                        <a:t>)2SO</a:t>
                      </a:r>
                      <a:r>
                        <a:rPr lang="en-IN" sz="2000" baseline="-25000" dirty="0"/>
                        <a:t>4</a:t>
                      </a:r>
                      <a:r>
                        <a:rPr lang="en-IN" sz="2000" dirty="0"/>
                        <a:t>.6H</a:t>
                      </a:r>
                      <a:r>
                        <a:rPr lang="en-IN" sz="2000" baseline="-25000" dirty="0"/>
                        <a:t>2</a:t>
                      </a:r>
                      <a:r>
                        <a:rPr lang="en-IN" sz="2000" dirty="0"/>
                        <a:t>O</a:t>
                      </a:r>
                    </a:p>
                  </a:txBody>
                  <a:tcPr/>
                </a:tc>
                <a:tc>
                  <a:txBody>
                    <a:bodyPr/>
                    <a:lstStyle/>
                    <a:p>
                      <a:r>
                        <a:rPr lang="en-US" sz="2000" dirty="0"/>
                        <a:t>2. </a:t>
                      </a:r>
                      <a:r>
                        <a:rPr lang="en-IN" sz="2000" dirty="0"/>
                        <a:t>Ex. [Co(NH</a:t>
                      </a:r>
                      <a:r>
                        <a:rPr lang="en-IN" sz="2000" baseline="-25000" dirty="0"/>
                        <a:t>3</a:t>
                      </a:r>
                      <a:r>
                        <a:rPr lang="en-IN" sz="2000" dirty="0"/>
                        <a:t>)</a:t>
                      </a:r>
                      <a:r>
                        <a:rPr lang="en-IN" sz="2000" baseline="-25000" dirty="0"/>
                        <a:t>4</a:t>
                      </a:r>
                      <a:r>
                        <a:rPr lang="en-IN" sz="2000" dirty="0"/>
                        <a:t>Cl</a:t>
                      </a:r>
                      <a:r>
                        <a:rPr lang="en-IN" sz="2000" baseline="-25000" dirty="0"/>
                        <a:t>2</a:t>
                      </a:r>
                      <a:r>
                        <a:rPr lang="en-IN" sz="2000" dirty="0"/>
                        <a:t>]Cl</a:t>
                      </a:r>
                    </a:p>
                    <a:p>
                      <a:r>
                        <a:rPr lang="en-US" sz="2000" dirty="0"/>
                        <a:t>.</a:t>
                      </a:r>
                      <a:endParaRPr lang="en-IN" sz="2000" dirty="0"/>
                    </a:p>
                  </a:txBody>
                  <a:tcPr/>
                </a:tc>
                <a:extLst>
                  <a:ext uri="{0D108BD9-81ED-4DB2-BD59-A6C34878D82A}">
                    <a16:rowId xmlns:a16="http://schemas.microsoft.com/office/drawing/2014/main" val="277559653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3. </a:t>
                      </a:r>
                      <a:r>
                        <a:rPr lang="en-IN" sz="2000" dirty="0"/>
                        <a:t>Hydrolysis: FeSO4. (NH</a:t>
                      </a:r>
                      <a:r>
                        <a:rPr lang="en-IN" sz="2000" baseline="-25000" dirty="0"/>
                        <a:t>4</a:t>
                      </a:r>
                      <a:r>
                        <a:rPr lang="en-IN" sz="2000" dirty="0"/>
                        <a:t>)2SO</a:t>
                      </a:r>
                      <a:r>
                        <a:rPr lang="en-IN" sz="2000" baseline="-25000" dirty="0"/>
                        <a:t>4</a:t>
                      </a:r>
                      <a:r>
                        <a:rPr lang="en-IN" sz="2000" dirty="0"/>
                        <a:t>.6H</a:t>
                      </a:r>
                      <a:r>
                        <a:rPr lang="en-IN" sz="2000" baseline="-25000" dirty="0"/>
                        <a:t>2</a:t>
                      </a:r>
                      <a:r>
                        <a:rPr lang="en-IN" sz="2000" dirty="0"/>
                        <a:t>O → Fe</a:t>
                      </a:r>
                      <a:r>
                        <a:rPr lang="en-IN" sz="2000" baseline="30000" dirty="0"/>
                        <a:t>+2</a:t>
                      </a:r>
                      <a:r>
                        <a:rPr lang="en-IN" sz="2000" dirty="0"/>
                        <a:t>, NH4</a:t>
                      </a:r>
                      <a:r>
                        <a:rPr lang="en-IN" sz="2000" baseline="30000" dirty="0"/>
                        <a:t>+</a:t>
                      </a:r>
                      <a:r>
                        <a:rPr lang="en-IN" sz="2000" dirty="0"/>
                        <a:t>, SO</a:t>
                      </a:r>
                      <a:r>
                        <a:rPr lang="en-IN" sz="2000" baseline="-25000" dirty="0"/>
                        <a:t>4</a:t>
                      </a:r>
                      <a:r>
                        <a:rPr lang="en-IN" sz="2000" b="1" baseline="30000" dirty="0"/>
                        <a:t>-</a:t>
                      </a:r>
                      <a:r>
                        <a:rPr lang="en-IN" sz="2000" baseline="30000" dirty="0"/>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3. </a:t>
                      </a:r>
                      <a:r>
                        <a:rPr lang="en-IN" sz="2000" dirty="0"/>
                        <a:t>Hydrolysis: [Co(NH</a:t>
                      </a:r>
                      <a:r>
                        <a:rPr lang="en-IN" sz="2000" baseline="-25000" dirty="0"/>
                        <a:t>3</a:t>
                      </a:r>
                      <a:r>
                        <a:rPr lang="en-IN" sz="2000" dirty="0"/>
                        <a:t>)</a:t>
                      </a:r>
                      <a:r>
                        <a:rPr lang="en-IN" sz="2000" baseline="-25000" dirty="0"/>
                        <a:t>4</a:t>
                      </a:r>
                      <a:r>
                        <a:rPr lang="en-IN" sz="2000" dirty="0"/>
                        <a:t>Cl</a:t>
                      </a:r>
                      <a:r>
                        <a:rPr lang="en-IN" sz="2000" baseline="-25000" dirty="0"/>
                        <a:t>2</a:t>
                      </a:r>
                      <a:r>
                        <a:rPr lang="en-IN" sz="2000" dirty="0"/>
                        <a:t>]Cl → [Co(NH</a:t>
                      </a:r>
                      <a:r>
                        <a:rPr lang="en-IN" sz="2000" baseline="-25000" dirty="0"/>
                        <a:t>3</a:t>
                      </a:r>
                      <a:r>
                        <a:rPr lang="en-IN" sz="2000" dirty="0"/>
                        <a:t>)</a:t>
                      </a:r>
                      <a:r>
                        <a:rPr lang="en-IN" sz="2000" baseline="-25000" dirty="0"/>
                        <a:t>4</a:t>
                      </a:r>
                      <a:r>
                        <a:rPr lang="en-IN" sz="2000" dirty="0"/>
                        <a:t>Cl</a:t>
                      </a:r>
                      <a:r>
                        <a:rPr lang="en-IN" sz="2000" baseline="-25000" dirty="0"/>
                        <a:t>2</a:t>
                      </a:r>
                      <a:r>
                        <a:rPr lang="en-IN" sz="2000" dirty="0"/>
                        <a:t>]</a:t>
                      </a:r>
                      <a:r>
                        <a:rPr lang="en-IN" sz="2000" baseline="30000" dirty="0"/>
                        <a:t>+</a:t>
                      </a:r>
                      <a:r>
                        <a:rPr lang="en-IN" sz="2000" dirty="0"/>
                        <a:t> + Cl</a:t>
                      </a:r>
                      <a:r>
                        <a:rPr lang="en-IN" sz="2000" b="1" baseline="30000" dirty="0"/>
                        <a:t>-</a:t>
                      </a:r>
                    </a:p>
                  </a:txBody>
                  <a:tcPr/>
                </a:tc>
                <a:extLst>
                  <a:ext uri="{0D108BD9-81ED-4DB2-BD59-A6C34878D82A}">
                    <a16:rowId xmlns:a16="http://schemas.microsoft.com/office/drawing/2014/main" val="83016717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4. They lose their identity in dissolved state. Their properties are essentially the same as those of constituent species.</a:t>
                      </a:r>
                      <a:endParaRPr lang="en-IN"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IN"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4. They do not lose their identity in dissolved state. Their properties are different from those of their constituents. For example </a:t>
                      </a:r>
                      <a:r>
                        <a:rPr lang="en-IN" sz="2000" dirty="0"/>
                        <a:t>[Co(NH</a:t>
                      </a:r>
                      <a:r>
                        <a:rPr lang="en-IN" sz="2000" baseline="-25000" dirty="0"/>
                        <a:t>3</a:t>
                      </a:r>
                      <a:r>
                        <a:rPr lang="en-IN" sz="2000" dirty="0"/>
                        <a:t>)</a:t>
                      </a:r>
                      <a:r>
                        <a:rPr lang="en-IN" sz="2000" baseline="-25000" dirty="0"/>
                        <a:t>4</a:t>
                      </a:r>
                      <a:r>
                        <a:rPr lang="en-IN" sz="2000" dirty="0"/>
                        <a:t>Cl</a:t>
                      </a:r>
                      <a:r>
                        <a:rPr lang="en-IN" sz="2000" baseline="-25000" dirty="0"/>
                        <a:t>2</a:t>
                      </a:r>
                      <a:r>
                        <a:rPr lang="en-IN" sz="2000" dirty="0"/>
                        <a:t>]</a:t>
                      </a:r>
                      <a:r>
                        <a:rPr lang="en-IN" sz="2000" baseline="30000" dirty="0"/>
                        <a:t>+</a:t>
                      </a:r>
                      <a:r>
                        <a:rPr lang="en-US" sz="2000" dirty="0"/>
                        <a:t> does not show the test of Co</a:t>
                      </a:r>
                      <a:r>
                        <a:rPr lang="en-US" sz="2000" baseline="30000" dirty="0"/>
                        <a:t>+3</a:t>
                      </a:r>
                      <a:r>
                        <a:rPr lang="en-US" sz="2000" dirty="0"/>
                        <a:t> , </a:t>
                      </a:r>
                      <a:r>
                        <a:rPr lang="en-IN" sz="2000" dirty="0"/>
                        <a:t>, NH4</a:t>
                      </a:r>
                      <a:r>
                        <a:rPr lang="en-IN" sz="2000" baseline="30000" dirty="0"/>
                        <a:t>+ </a:t>
                      </a:r>
                      <a:r>
                        <a:rPr lang="en-US" sz="2000" dirty="0"/>
                        <a:t>and Cl</a:t>
                      </a:r>
                      <a:r>
                        <a:rPr lang="en-US" sz="2800" b="1" baseline="30000" dirty="0"/>
                        <a:t>-</a:t>
                      </a:r>
                      <a:r>
                        <a:rPr lang="en-US" sz="2000" dirty="0"/>
                        <a:t> ions.</a:t>
                      </a:r>
                      <a:endParaRPr lang="en-IN" sz="2000" dirty="0"/>
                    </a:p>
                  </a:txBody>
                  <a:tcPr/>
                </a:tc>
                <a:extLst>
                  <a:ext uri="{0D108BD9-81ED-4DB2-BD59-A6C34878D82A}">
                    <a16:rowId xmlns:a16="http://schemas.microsoft.com/office/drawing/2014/main" val="3103420661"/>
                  </a:ext>
                </a:extLst>
              </a:tr>
              <a:tr h="741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t>5. </a:t>
                      </a:r>
                      <a:r>
                        <a:rPr lang="en-US" sz="2000" dirty="0"/>
                        <a:t>In double salts the metal atom/ion exhibit normal valency.</a:t>
                      </a:r>
                      <a:endParaRPr lang="en-IN" sz="2000" dirty="0"/>
                    </a:p>
                    <a:p>
                      <a:endParaRPr lang="en-IN"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t>5. </a:t>
                      </a:r>
                      <a:r>
                        <a:rPr lang="en-US" sz="2000" dirty="0"/>
                        <a:t>In co-ordination compounds, the number negative ions or molecules surrounding the central metal atom is beyond its normal valency. </a:t>
                      </a:r>
                      <a:endParaRPr lang="en-IN" sz="2000" dirty="0"/>
                    </a:p>
                  </a:txBody>
                  <a:tcPr/>
                </a:tc>
                <a:extLst>
                  <a:ext uri="{0D108BD9-81ED-4DB2-BD59-A6C34878D82A}">
                    <a16:rowId xmlns:a16="http://schemas.microsoft.com/office/drawing/2014/main" val="3387056690"/>
                  </a:ext>
                </a:extLst>
              </a:tr>
            </a:tbl>
          </a:graphicData>
        </a:graphic>
      </p:graphicFrame>
    </p:spTree>
    <p:extLst>
      <p:ext uri="{BB962C8B-B14F-4D97-AF65-F5344CB8AC3E}">
        <p14:creationId xmlns:p14="http://schemas.microsoft.com/office/powerpoint/2010/main" val="1685489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920D1-78C8-3CBB-A4E5-ED02314CC175}"/>
              </a:ext>
            </a:extLst>
          </p:cNvPr>
          <p:cNvPicPr>
            <a:picLocks noChangeAspect="1"/>
          </p:cNvPicPr>
          <p:nvPr/>
        </p:nvPicPr>
        <p:blipFill>
          <a:blip r:embed="rId2">
            <a:biLevel thresh="50000"/>
          </a:blip>
          <a:stretch>
            <a:fillRect/>
          </a:stretch>
        </p:blipFill>
        <p:spPr>
          <a:xfrm>
            <a:off x="1364371" y="0"/>
            <a:ext cx="6415257" cy="6858000"/>
          </a:xfrm>
          <a:prstGeom prst="rect">
            <a:avLst/>
          </a:prstGeom>
        </p:spPr>
      </p:pic>
    </p:spTree>
    <p:extLst>
      <p:ext uri="{BB962C8B-B14F-4D97-AF65-F5344CB8AC3E}">
        <p14:creationId xmlns:p14="http://schemas.microsoft.com/office/powerpoint/2010/main" val="532748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74989"/>
            <a:ext cx="8280971" cy="1200329"/>
          </a:xfrm>
          <a:prstGeom prst="rect">
            <a:avLst/>
          </a:prstGeom>
          <a:noFill/>
        </p:spPr>
        <p:txBody>
          <a:bodyPr wrap="square">
            <a:spAutoFit/>
          </a:bodyPr>
          <a:lstStyle/>
          <a:p>
            <a:pPr algn="ctr"/>
            <a:endParaRPr lang="en-IN" sz="3600" b="1" dirty="0">
              <a:solidFill>
                <a:srgbClr val="FF0000"/>
              </a:solidFill>
              <a:effectLst/>
              <a:highlight>
                <a:srgbClr val="FFFFFF"/>
              </a:highlight>
              <a:latin typeface="ff8"/>
            </a:endParaRPr>
          </a:p>
          <a:p>
            <a:pPr algn="ctr"/>
            <a:endParaRPr lang="en-IN" sz="3600" b="1" dirty="0">
              <a:solidFill>
                <a:srgbClr val="FF0000"/>
              </a:solidFill>
              <a:effectLst/>
              <a:highlight>
                <a:srgbClr val="FFFFFF"/>
              </a:highlight>
              <a:latin typeface="ff8"/>
            </a:endParaRPr>
          </a:p>
        </p:txBody>
      </p:sp>
      <p:pic>
        <p:nvPicPr>
          <p:cNvPr id="6" name="Picture 5">
            <a:extLst>
              <a:ext uri="{FF2B5EF4-FFF2-40B4-BE49-F238E27FC236}">
                <a16:creationId xmlns:a16="http://schemas.microsoft.com/office/drawing/2014/main" id="{18B4AF88-7AC4-061A-6514-BB6F8F824F49}"/>
              </a:ext>
            </a:extLst>
          </p:cNvPr>
          <p:cNvPicPr>
            <a:picLocks noChangeAspect="1"/>
          </p:cNvPicPr>
          <p:nvPr/>
        </p:nvPicPr>
        <p:blipFill>
          <a:blip r:embed="rId2">
            <a:biLevel thresh="50000"/>
          </a:blip>
          <a:stretch>
            <a:fillRect/>
          </a:stretch>
        </p:blipFill>
        <p:spPr>
          <a:xfrm>
            <a:off x="1196578" y="0"/>
            <a:ext cx="6750844" cy="6858000"/>
          </a:xfrm>
          <a:prstGeom prst="rect">
            <a:avLst/>
          </a:prstGeom>
        </p:spPr>
      </p:pic>
    </p:spTree>
    <p:extLst>
      <p:ext uri="{BB962C8B-B14F-4D97-AF65-F5344CB8AC3E}">
        <p14:creationId xmlns:p14="http://schemas.microsoft.com/office/powerpoint/2010/main" val="117908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8A3BA8-4476-01A5-E690-C1F767328969}"/>
              </a:ext>
            </a:extLst>
          </p:cNvPr>
          <p:cNvPicPr>
            <a:picLocks noChangeAspect="1"/>
          </p:cNvPicPr>
          <p:nvPr/>
        </p:nvPicPr>
        <p:blipFill>
          <a:blip r:embed="rId2">
            <a:biLevel thresh="50000"/>
          </a:blip>
          <a:stretch>
            <a:fillRect/>
          </a:stretch>
        </p:blipFill>
        <p:spPr>
          <a:xfrm>
            <a:off x="567328" y="0"/>
            <a:ext cx="8009343" cy="6858000"/>
          </a:xfrm>
          <a:prstGeom prst="rect">
            <a:avLst/>
          </a:prstGeom>
        </p:spPr>
      </p:pic>
    </p:spTree>
    <p:extLst>
      <p:ext uri="{BB962C8B-B14F-4D97-AF65-F5344CB8AC3E}">
        <p14:creationId xmlns:p14="http://schemas.microsoft.com/office/powerpoint/2010/main" val="2669997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74989"/>
            <a:ext cx="8280971" cy="1200329"/>
          </a:xfrm>
          <a:prstGeom prst="rect">
            <a:avLst/>
          </a:prstGeom>
          <a:noFill/>
        </p:spPr>
        <p:txBody>
          <a:bodyPr wrap="square">
            <a:spAutoFit/>
          </a:bodyPr>
          <a:lstStyle/>
          <a:p>
            <a:pPr algn="ctr"/>
            <a:endParaRPr lang="en-IN" sz="3600" b="1" dirty="0">
              <a:solidFill>
                <a:srgbClr val="FF0000"/>
              </a:solidFill>
              <a:effectLst/>
              <a:highlight>
                <a:srgbClr val="FFFFFF"/>
              </a:highlight>
              <a:latin typeface="ff8"/>
            </a:endParaRPr>
          </a:p>
          <a:p>
            <a:pPr algn="ctr"/>
            <a:endParaRPr lang="en-IN" sz="3600" b="1" dirty="0">
              <a:solidFill>
                <a:srgbClr val="FF0000"/>
              </a:solidFill>
              <a:effectLst/>
              <a:highlight>
                <a:srgbClr val="FFFFFF"/>
              </a:highlight>
              <a:latin typeface="ff8"/>
            </a:endParaRPr>
          </a:p>
        </p:txBody>
      </p:sp>
      <p:pic>
        <p:nvPicPr>
          <p:cNvPr id="4" name="Picture 3">
            <a:extLst>
              <a:ext uri="{FF2B5EF4-FFF2-40B4-BE49-F238E27FC236}">
                <a16:creationId xmlns:a16="http://schemas.microsoft.com/office/drawing/2014/main" id="{EB753637-244F-53B0-BFDC-71F45CC3BE5A}"/>
              </a:ext>
            </a:extLst>
          </p:cNvPr>
          <p:cNvPicPr>
            <a:picLocks noChangeAspect="1"/>
          </p:cNvPicPr>
          <p:nvPr/>
        </p:nvPicPr>
        <p:blipFill>
          <a:blip r:embed="rId2">
            <a:biLevel thresh="50000"/>
          </a:blip>
          <a:stretch>
            <a:fillRect/>
          </a:stretch>
        </p:blipFill>
        <p:spPr>
          <a:xfrm>
            <a:off x="721894" y="0"/>
            <a:ext cx="7700211" cy="6858000"/>
          </a:xfrm>
          <a:prstGeom prst="rect">
            <a:avLst/>
          </a:prstGeom>
        </p:spPr>
      </p:pic>
    </p:spTree>
    <p:extLst>
      <p:ext uri="{BB962C8B-B14F-4D97-AF65-F5344CB8AC3E}">
        <p14:creationId xmlns:p14="http://schemas.microsoft.com/office/powerpoint/2010/main" val="355178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53A5B-7F51-2D5B-308B-F49378B27629}"/>
              </a:ext>
            </a:extLst>
          </p:cNvPr>
          <p:cNvPicPr>
            <a:picLocks noChangeAspect="1"/>
          </p:cNvPicPr>
          <p:nvPr/>
        </p:nvPicPr>
        <p:blipFill>
          <a:blip r:embed="rId2">
            <a:biLevel thresh="50000"/>
          </a:blip>
          <a:stretch>
            <a:fillRect/>
          </a:stretch>
        </p:blipFill>
        <p:spPr>
          <a:xfrm>
            <a:off x="1177290" y="0"/>
            <a:ext cx="6789420" cy="6858000"/>
          </a:xfrm>
          <a:prstGeom prst="rect">
            <a:avLst/>
          </a:prstGeom>
        </p:spPr>
      </p:pic>
    </p:spTree>
    <p:extLst>
      <p:ext uri="{BB962C8B-B14F-4D97-AF65-F5344CB8AC3E}">
        <p14:creationId xmlns:p14="http://schemas.microsoft.com/office/powerpoint/2010/main" val="2253424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4B8E3-93B3-9177-3955-6DF0900B329C}"/>
              </a:ext>
            </a:extLst>
          </p:cNvPr>
          <p:cNvSpPr txBox="1"/>
          <p:nvPr/>
        </p:nvSpPr>
        <p:spPr>
          <a:xfrm>
            <a:off x="431514" y="74989"/>
            <a:ext cx="8280971" cy="1200329"/>
          </a:xfrm>
          <a:prstGeom prst="rect">
            <a:avLst/>
          </a:prstGeom>
          <a:noFill/>
        </p:spPr>
        <p:txBody>
          <a:bodyPr wrap="square">
            <a:spAutoFit/>
          </a:bodyPr>
          <a:lstStyle/>
          <a:p>
            <a:pPr algn="ctr"/>
            <a:endParaRPr lang="en-IN" sz="3600" b="1" dirty="0">
              <a:solidFill>
                <a:srgbClr val="FF0000"/>
              </a:solidFill>
              <a:effectLst/>
              <a:highlight>
                <a:srgbClr val="FFFFFF"/>
              </a:highlight>
              <a:latin typeface="ff8"/>
            </a:endParaRPr>
          </a:p>
          <a:p>
            <a:pPr algn="ctr"/>
            <a:endParaRPr lang="en-IN" sz="3600" b="1" dirty="0">
              <a:solidFill>
                <a:srgbClr val="FF0000"/>
              </a:solidFill>
              <a:effectLst/>
              <a:highlight>
                <a:srgbClr val="FFFFFF"/>
              </a:highlight>
              <a:latin typeface="ff8"/>
            </a:endParaRPr>
          </a:p>
        </p:txBody>
      </p:sp>
      <p:pic>
        <p:nvPicPr>
          <p:cNvPr id="6" name="Picture 5">
            <a:extLst>
              <a:ext uri="{FF2B5EF4-FFF2-40B4-BE49-F238E27FC236}">
                <a16:creationId xmlns:a16="http://schemas.microsoft.com/office/drawing/2014/main" id="{E99B2333-4959-E5E3-C1C7-CB70224C6372}"/>
              </a:ext>
            </a:extLst>
          </p:cNvPr>
          <p:cNvPicPr>
            <a:picLocks noChangeAspect="1"/>
          </p:cNvPicPr>
          <p:nvPr/>
        </p:nvPicPr>
        <p:blipFill>
          <a:blip r:embed="rId2">
            <a:biLevel thresh="50000"/>
          </a:blip>
          <a:stretch>
            <a:fillRect/>
          </a:stretch>
        </p:blipFill>
        <p:spPr>
          <a:xfrm>
            <a:off x="2058114" y="0"/>
            <a:ext cx="5027771" cy="6858000"/>
          </a:xfrm>
          <a:prstGeom prst="rect">
            <a:avLst/>
          </a:prstGeom>
        </p:spPr>
      </p:pic>
    </p:spTree>
    <p:extLst>
      <p:ext uri="{BB962C8B-B14F-4D97-AF65-F5344CB8AC3E}">
        <p14:creationId xmlns:p14="http://schemas.microsoft.com/office/powerpoint/2010/main" val="3353962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609600" y="433901"/>
            <a:ext cx="7709647" cy="4031873"/>
          </a:xfrm>
          <a:prstGeom prst="rect">
            <a:avLst/>
          </a:prstGeom>
          <a:noFill/>
        </p:spPr>
        <p:txBody>
          <a:bodyPr wrap="square">
            <a:spAutoFit/>
          </a:bodyPr>
          <a:lstStyle/>
          <a:p>
            <a:pPr algn="ctr"/>
            <a:r>
              <a:rPr lang="en-IN" sz="32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Isomerism in Coordination Compounds</a:t>
            </a:r>
          </a:p>
          <a:p>
            <a:pPr algn="ctr"/>
            <a:endParaRPr lang="en-IN" sz="32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Compounds which have the same chemical composition and different properties this phenomenon is called isomerism.</a:t>
            </a:r>
          </a:p>
          <a:p>
            <a:pPr algn="just"/>
            <a:endParaRPr lang="en-IN" sz="32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r>
              <a:rPr lang="en-IN" sz="32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Same Chemical formula → Different Properties</a:t>
            </a:r>
            <a:endParaRPr lang="en-IN" sz="3200" dirty="0"/>
          </a:p>
        </p:txBody>
      </p:sp>
    </p:spTree>
    <p:extLst>
      <p:ext uri="{BB962C8B-B14F-4D97-AF65-F5344CB8AC3E}">
        <p14:creationId xmlns:p14="http://schemas.microsoft.com/office/powerpoint/2010/main" val="268078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6F0901-7A82-516D-82AC-91FF45BF6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88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609600" y="105133"/>
            <a:ext cx="7709647" cy="6547433"/>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Structural Isomerism</a:t>
            </a:r>
          </a:p>
          <a:p>
            <a:pPr algn="ctr">
              <a:lnSpc>
                <a:spcPct val="120000"/>
              </a:lnSpc>
            </a:pPr>
            <a:endParaRPr lang="en-IN" sz="8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Compounds which have the same chemical composition and different structural arrangements are called structural isomerism.</a:t>
            </a:r>
          </a:p>
          <a:p>
            <a:pPr marL="514350" indent="-514350" algn="just">
              <a:lnSpc>
                <a:spcPct val="120000"/>
              </a:lnSpc>
              <a:buAutoNum type="arabicPeriod"/>
            </a:pPr>
            <a:r>
              <a:rPr lang="en-IN" sz="2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Ionisation Isomerism </a:t>
            </a: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(Forming different ions)</a:t>
            </a:r>
          </a:p>
          <a:p>
            <a:pPr marL="514350" indent="-514350" algn="just">
              <a:lnSpc>
                <a:spcPct val="120000"/>
              </a:lnSpc>
              <a:buAutoNum type="arabicPeriod"/>
            </a:pPr>
            <a:r>
              <a:rPr lang="en-IN" sz="28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Hydrate Isomerism </a:t>
            </a: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(must have water of crystallisation)</a:t>
            </a:r>
          </a:p>
          <a:p>
            <a:pPr marL="514350" indent="-514350" algn="just">
              <a:lnSpc>
                <a:spcPct val="120000"/>
              </a:lnSpc>
              <a:buAutoNum type="arabicPeriod"/>
            </a:pPr>
            <a:r>
              <a:rPr lang="en-IN" sz="2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Ligand Isomerism</a:t>
            </a:r>
          </a:p>
          <a:p>
            <a:pPr marL="514350" indent="-514350" algn="just">
              <a:lnSpc>
                <a:spcPct val="120000"/>
              </a:lnSpc>
              <a:buAutoNum type="arabicPeriod"/>
            </a:pPr>
            <a:r>
              <a:rPr lang="en-IN" sz="28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Linkage Isomerism </a:t>
            </a: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(Ambidentate ligands)</a:t>
            </a:r>
          </a:p>
          <a:p>
            <a:pPr marL="514350" indent="-514350" algn="just">
              <a:lnSpc>
                <a:spcPct val="120000"/>
              </a:lnSpc>
              <a:buAutoNum type="arabicPeriod"/>
            </a:pPr>
            <a:r>
              <a:rPr lang="en-IN" sz="2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Coordination Isomerism </a:t>
            </a: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(Both complex ions)</a:t>
            </a:r>
          </a:p>
          <a:p>
            <a:pPr marL="514350" indent="-514350">
              <a:lnSpc>
                <a:spcPct val="120000"/>
              </a:lnSpc>
              <a:buAutoNum type="arabicPeriod"/>
            </a:pPr>
            <a:r>
              <a:rPr lang="en-IN" sz="28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Coordination Position Isomerism </a:t>
            </a:r>
            <a:r>
              <a:rPr lang="en-IN" sz="2800" b="1"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(Polynuclear complexes)</a:t>
            </a:r>
          </a:p>
        </p:txBody>
      </p:sp>
    </p:spTree>
    <p:extLst>
      <p:ext uri="{BB962C8B-B14F-4D97-AF65-F5344CB8AC3E}">
        <p14:creationId xmlns:p14="http://schemas.microsoft.com/office/powerpoint/2010/main" val="2357194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Cordination-compound-37-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314284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82E32-0136-8435-1F4D-649EF830866E}"/>
              </a:ext>
            </a:extLst>
          </p:cNvPr>
          <p:cNvSpPr txBox="1"/>
          <p:nvPr/>
        </p:nvSpPr>
        <p:spPr>
          <a:xfrm>
            <a:off x="534256" y="253297"/>
            <a:ext cx="8075488" cy="2646878"/>
          </a:xfrm>
          <a:prstGeom prst="rect">
            <a:avLst/>
          </a:prstGeom>
          <a:noFill/>
        </p:spPr>
        <p:txBody>
          <a:bodyPr wrap="square">
            <a:spAutoFit/>
          </a:bodyPr>
          <a:lstStyle/>
          <a:p>
            <a:pPr algn="ctr"/>
            <a:r>
              <a:rPr lang="en-IN" sz="3600" b="1" dirty="0">
                <a:solidFill>
                  <a:srgbClr val="C00000"/>
                </a:solidFill>
                <a:highlight>
                  <a:srgbClr val="FFFFFF"/>
                </a:highlight>
                <a:latin typeface="ff8"/>
              </a:rPr>
              <a:t>Coordination Compounds</a:t>
            </a:r>
          </a:p>
          <a:p>
            <a:pPr algn="just"/>
            <a:r>
              <a:rPr lang="en-IN" sz="2800" b="1" dirty="0">
                <a:solidFill>
                  <a:srgbClr val="C00000"/>
                </a:solidFill>
                <a:effectLst/>
                <a:highlight>
                  <a:srgbClr val="FFFFFF"/>
                </a:highlight>
                <a:latin typeface="Times New Roman" panose="02020603050405020304" pitchFamily="18" charset="0"/>
                <a:cs typeface="Times New Roman" panose="02020603050405020304" pitchFamily="18" charset="0"/>
              </a:rPr>
              <a:t>A compound containing coordinate bonds, typically between a central metal atom and a number of oppositely charged ions or neutral atoms more than its normal valency</a:t>
            </a:r>
          </a:p>
          <a:p>
            <a:endParaRPr lang="en-IN" dirty="0"/>
          </a:p>
        </p:txBody>
      </p:sp>
      <p:pic>
        <p:nvPicPr>
          <p:cNvPr id="4" name="Picture 3">
            <a:extLst>
              <a:ext uri="{FF2B5EF4-FFF2-40B4-BE49-F238E27FC236}">
                <a16:creationId xmlns:a16="http://schemas.microsoft.com/office/drawing/2014/main" id="{D408D38B-98FB-4A61-BF4C-6461440EFC31}"/>
              </a:ext>
            </a:extLst>
          </p:cNvPr>
          <p:cNvPicPr>
            <a:picLocks noChangeAspect="1"/>
          </p:cNvPicPr>
          <p:nvPr/>
        </p:nvPicPr>
        <p:blipFill>
          <a:blip r:embed="rId2"/>
          <a:stretch>
            <a:fillRect/>
          </a:stretch>
        </p:blipFill>
        <p:spPr>
          <a:xfrm>
            <a:off x="0" y="2924733"/>
            <a:ext cx="9144000" cy="2822510"/>
          </a:xfrm>
          <a:prstGeom prst="rect">
            <a:avLst/>
          </a:prstGeom>
        </p:spPr>
      </p:pic>
    </p:spTree>
    <p:extLst>
      <p:ext uri="{BB962C8B-B14F-4D97-AF65-F5344CB8AC3E}">
        <p14:creationId xmlns:p14="http://schemas.microsoft.com/office/powerpoint/2010/main" val="2729879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Cordination-compound-40-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787126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609600" y="105133"/>
            <a:ext cx="7709647" cy="3846630"/>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Ligand Isomerism</a:t>
            </a:r>
          </a:p>
          <a:p>
            <a:pPr algn="just">
              <a:lnSpc>
                <a:spcPct val="120000"/>
              </a:lnSpc>
            </a:pPr>
            <a:r>
              <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Some ligands themselves are capable of existing as isomers e.g. diamino propane can exist both as 1, 2-diamino propane (</a:t>
            </a:r>
            <a:r>
              <a:rPr lang="en-IN" sz="3200" b="1" dirty="0" err="1">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pn</a:t>
            </a:r>
            <a:r>
              <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and 1, 3-diamino propane (</a:t>
            </a:r>
            <a:r>
              <a:rPr lang="en-IN" sz="3200" b="1" dirty="0" err="1">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tn</a:t>
            </a:r>
            <a:r>
              <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20000"/>
              </a:lnSpc>
            </a:pPr>
            <a:endPar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pPr>
            <a:endParaRPr lang="en-IN" sz="8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0605902-3305-08CF-969F-98291159373D}"/>
              </a:ext>
            </a:extLst>
          </p:cNvPr>
          <p:cNvSpPr txBox="1"/>
          <p:nvPr/>
        </p:nvSpPr>
        <p:spPr>
          <a:xfrm>
            <a:off x="2286000" y="3246902"/>
            <a:ext cx="4572000" cy="369332"/>
          </a:xfrm>
          <a:prstGeom prst="rect">
            <a:avLst/>
          </a:prstGeom>
          <a:noFill/>
        </p:spPr>
        <p:txBody>
          <a:bodyPr wrap="square">
            <a:spAutoFit/>
          </a:bodyPr>
          <a:lstStyle/>
          <a:p>
            <a:r>
              <a:rPr lang="en-IN" sz="1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dirty="0"/>
          </a:p>
        </p:txBody>
      </p:sp>
      <p:pic>
        <p:nvPicPr>
          <p:cNvPr id="8" name="Picture 7">
            <a:extLst>
              <a:ext uri="{FF2B5EF4-FFF2-40B4-BE49-F238E27FC236}">
                <a16:creationId xmlns:a16="http://schemas.microsoft.com/office/drawing/2014/main" id="{04D4AA18-8A94-C599-DED8-106EBD3AC850}"/>
              </a:ext>
            </a:extLst>
          </p:cNvPr>
          <p:cNvPicPr>
            <a:picLocks noChangeAspect="1"/>
          </p:cNvPicPr>
          <p:nvPr/>
        </p:nvPicPr>
        <p:blipFill>
          <a:blip r:embed="rId2"/>
          <a:stretch>
            <a:fillRect/>
          </a:stretch>
        </p:blipFill>
        <p:spPr>
          <a:xfrm>
            <a:off x="307053" y="3619896"/>
            <a:ext cx="8602614" cy="2739808"/>
          </a:xfrm>
          <a:prstGeom prst="rect">
            <a:avLst/>
          </a:prstGeom>
        </p:spPr>
      </p:pic>
    </p:spTree>
    <p:extLst>
      <p:ext uri="{BB962C8B-B14F-4D97-AF65-F5344CB8AC3E}">
        <p14:creationId xmlns:p14="http://schemas.microsoft.com/office/powerpoint/2010/main" val="2278519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Cordination-compound-38-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1174244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Cordination-compound-39-638.jpg"/>
          <p:cNvPicPr>
            <a:picLocks noChangeAspect="1"/>
          </p:cNvPicPr>
          <p:nvPr/>
        </p:nvPicPr>
        <p:blipFill>
          <a:blip r:embed="rId2"/>
          <a:stretch>
            <a:fillRect/>
          </a:stretch>
        </p:blipFill>
        <p:spPr>
          <a:xfrm>
            <a:off x="0" y="4571"/>
            <a:ext cx="9144000" cy="6858000"/>
          </a:xfrm>
          <a:prstGeom prst="rect">
            <a:avLst/>
          </a:prstGeom>
        </p:spPr>
      </p:pic>
    </p:spTree>
    <p:extLst>
      <p:ext uri="{BB962C8B-B14F-4D97-AF65-F5344CB8AC3E}">
        <p14:creationId xmlns:p14="http://schemas.microsoft.com/office/powerpoint/2010/main" val="1215547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D32243-0E61-995E-28A4-CFCC13BDB4EA}"/>
              </a:ext>
            </a:extLst>
          </p:cNvPr>
          <p:cNvPicPr>
            <a:picLocks noChangeAspect="1"/>
          </p:cNvPicPr>
          <p:nvPr/>
        </p:nvPicPr>
        <p:blipFill>
          <a:blip r:embed="rId2"/>
          <a:stretch>
            <a:fillRect/>
          </a:stretch>
        </p:blipFill>
        <p:spPr>
          <a:xfrm>
            <a:off x="0" y="994410"/>
            <a:ext cx="9144000" cy="4869180"/>
          </a:xfrm>
          <a:prstGeom prst="rect">
            <a:avLst/>
          </a:prstGeom>
        </p:spPr>
      </p:pic>
    </p:spTree>
    <p:extLst>
      <p:ext uri="{BB962C8B-B14F-4D97-AF65-F5344CB8AC3E}">
        <p14:creationId xmlns:p14="http://schemas.microsoft.com/office/powerpoint/2010/main" val="4070602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609600" y="105133"/>
            <a:ext cx="7709647" cy="6614888"/>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Stereoisomerism</a:t>
            </a:r>
          </a:p>
          <a:p>
            <a:pPr algn="just">
              <a:lnSpc>
                <a:spcPct val="120000"/>
              </a:lnSpc>
            </a:pPr>
            <a:r>
              <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When 2 compounds contain the same ligands coordinated to the same central ion, but the arrangement of ligands in space is different, the two compounds are said to be stereoisomers and the type of isomerism is called stereoisomerism.</a:t>
            </a:r>
          </a:p>
          <a:p>
            <a:pPr algn="ctr">
              <a:lnSpc>
                <a:spcPct val="120000"/>
              </a:lnSpc>
            </a:pPr>
            <a:endParaRPr lang="en-IN" sz="32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IN" sz="32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Stereoisomerism is of 2 types: </a:t>
            </a:r>
          </a:p>
          <a:p>
            <a:pPr marL="457200" indent="-457200">
              <a:lnSpc>
                <a:spcPct val="120000"/>
              </a:lnSpc>
              <a:buAutoNum type="arabicPeriod"/>
            </a:pPr>
            <a:r>
              <a:rPr lang="en-IN" sz="32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a:t>
            </a:r>
          </a:p>
          <a:p>
            <a:pPr marL="457200" indent="-457200">
              <a:lnSpc>
                <a:spcPct val="120000"/>
              </a:lnSpc>
              <a:buAutoNum type="arabicPeriod"/>
            </a:pPr>
            <a:r>
              <a:rPr lang="en-IN" sz="3200" b="1" dirty="0">
                <a:solidFill>
                  <a:srgbClr val="FF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Optical or mirror-image isomerism</a:t>
            </a:r>
          </a:p>
        </p:txBody>
      </p:sp>
    </p:spTree>
    <p:extLst>
      <p:ext uri="{BB962C8B-B14F-4D97-AF65-F5344CB8AC3E}">
        <p14:creationId xmlns:p14="http://schemas.microsoft.com/office/powerpoint/2010/main" val="3154629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609600" y="105133"/>
            <a:ext cx="7709647" cy="6470361"/>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a:t>
            </a:r>
          </a:p>
          <a:p>
            <a:pPr algn="ctr">
              <a:lnSpc>
                <a:spcPct val="120000"/>
              </a:lnSpc>
            </a:pPr>
            <a:endParaRPr lang="en-IN" sz="12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30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isomers have identical empirical formula but differ in chemical and physical properties because of the different arrangement of ligands. They are usually easily separated by chemical or physical means. Some (not all) of the isomers may develop optical activity due to distinct mirror-image forms. Thus geometrical isomer which is capable of existing in non-superimposable mirror-image forms used to isolate isomers. </a:t>
            </a:r>
          </a:p>
        </p:txBody>
      </p:sp>
    </p:spTree>
    <p:extLst>
      <p:ext uri="{BB962C8B-B14F-4D97-AF65-F5344CB8AC3E}">
        <p14:creationId xmlns:p14="http://schemas.microsoft.com/office/powerpoint/2010/main" val="2094439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F7F6F-D6CD-A1C4-1090-0BD1489D9078}"/>
                  </a:ext>
                </a:extLst>
              </p:cNvPr>
              <p:cNvSpPr txBox="1"/>
              <p:nvPr/>
            </p:nvSpPr>
            <p:spPr>
              <a:xfrm>
                <a:off x="517134" y="105133"/>
                <a:ext cx="8195353" cy="6606617"/>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 with C.N.= 4</a:t>
                </a:r>
                <a:endParaRPr lang="en-IN" sz="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 is not possible for </a:t>
                </a:r>
                <a:r>
                  <a:rPr lang="en-IN" sz="2700" b="1" dirty="0" err="1">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compleses</a:t>
                </a: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with C.N = 2 &amp; 3</a:t>
                </a: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Tetrahedral complexes do not show geometrical isomerism because all the 4 positions are equivalent.</a:t>
                </a: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4</a:t>
                </a:r>
                <a14:m>
                  <m:oMath xmlns:m="http://schemas.openxmlformats.org/officeDocument/2006/math">
                    <m:sSup>
                      <m:sSupPr>
                        <m:ctrlP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3</a:t>
                </a:r>
                <a14:m>
                  <m:oMath xmlns:m="http://schemas.openxmlformats.org/officeDocument/2006/math">
                    <m:r>
                      <a:rPr lang="en-IN" sz="2700" b="1" i="0"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𝐛</m:t>
                    </m:r>
                    <m:sSup>
                      <m:sSupPr>
                        <m:ctrlP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type square planner complexes does not show geometrical isomerism.</a:t>
                </a: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[Mabcd</a:t>
                </a:r>
                <a14:m>
                  <m:oMath xmlns:m="http://schemas.openxmlformats.org/officeDocument/2006/math">
                    <m:sSup>
                      <m:sSupPr>
                        <m:ctrlP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14:m>
                  <m:oMath xmlns:m="http://schemas.openxmlformats.org/officeDocument/2006/math">
                    <m:r>
                      <a:rPr lang="en-IN" sz="2700" b="1" i="0"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𝐛</m:t>
                    </m:r>
                    <m:sSup>
                      <m:sSupPr>
                        <m:ctrlP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0"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𝐜</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b</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14:m>
                  <m:oMath xmlns:m="http://schemas.openxmlformats.org/officeDocument/2006/math">
                    <m:sSup>
                      <m:sSupPr>
                        <m:ctrlP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type square planner complexes shows geometrical isomerism.</a:t>
                </a: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[Pt(II)(NH</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3</a:t>
                </a: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IN" sz="2700" b="1" dirty="0" err="1">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py</a:t>
                </a: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)(Cl)(Br)] can exists in 3 isomeric forms</a:t>
                </a:r>
              </a:p>
              <a:p>
                <a:pPr marL="342900" indent="-342900" algn="just">
                  <a:spcBef>
                    <a:spcPts val="600"/>
                  </a:spcBef>
                  <a:spcAft>
                    <a:spcPts val="600"/>
                  </a:spcAft>
                  <a:buFont typeface="Arial" panose="020B0604020202020204" pitchFamily="34" charset="0"/>
                  <a:buChar char="•"/>
                </a:pP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14:m>
                  <m:oMath xmlns:m="http://schemas.openxmlformats.org/officeDocument/2006/math">
                    <m:r>
                      <a:rPr lang="en-IN" sz="2700" b="1" i="0"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𝐛</m:t>
                    </m:r>
                    <m:sSup>
                      <m:sSupPr>
                        <m:ctrlP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0" smtClean="0">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𝐜</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&amp; [Ma</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b</a:t>
                </a:r>
                <a:r>
                  <a:rPr lang="en-IN" sz="2700" b="1" baseline="-25000"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2</a:t>
                </a:r>
                <a14:m>
                  <m:oMath xmlns:m="http://schemas.openxmlformats.org/officeDocument/2006/math">
                    <m:sSup>
                      <m:sSupPr>
                        <m:ctrlP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ctrlPr>
                      </m:sSupPr>
                      <m:e>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e>
                      <m: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m:t>
                        </m:r>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𝒏</m:t>
                        </m:r>
                      </m:sup>
                    </m:sSup>
                    <m:r>
                      <a:rPr lang="en-IN" sz="2700" b="1" i="1">
                        <a:solidFill>
                          <a:srgbClr val="7030A0"/>
                        </a:solidFill>
                        <a:highlight>
                          <a:srgbClr val="FFFFFF"/>
                        </a:highlight>
                        <a:latin typeface="Cambria Math" panose="02040503050406030204" pitchFamily="18" charset="0"/>
                        <a:ea typeface="Calibri" panose="020F0502020204030204" pitchFamily="34" charset="0"/>
                        <a:cs typeface="Times New Roman" panose="02020603050405020304" pitchFamily="18" charset="0"/>
                      </a:rPr>
                      <m:t> </m:t>
                    </m:r>
                  </m:oMath>
                </a14:m>
                <a:r>
                  <a:rPr lang="en-IN" sz="27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can exists in 2 isomeric forms, cis and trans.</a:t>
                </a:r>
              </a:p>
            </p:txBody>
          </p:sp>
        </mc:Choice>
        <mc:Fallback xmlns="">
          <p:sp>
            <p:nvSpPr>
              <p:cNvPr id="3" name="TextBox 2">
                <a:extLst>
                  <a:ext uri="{FF2B5EF4-FFF2-40B4-BE49-F238E27FC236}">
                    <a16:creationId xmlns:a16="http://schemas.microsoft.com/office/drawing/2014/main" id="{5BCF7F6F-D6CD-A1C4-1090-0BD1489D9078}"/>
                  </a:ext>
                </a:extLst>
              </p:cNvPr>
              <p:cNvSpPr txBox="1">
                <a:spLocks noRot="1" noChangeAspect="1" noMove="1" noResize="1" noEditPoints="1" noAdjustHandles="1" noChangeArrowheads="1" noChangeShapeType="1" noTextEdit="1"/>
              </p:cNvSpPr>
              <p:nvPr/>
            </p:nvSpPr>
            <p:spPr>
              <a:xfrm>
                <a:off x="517134" y="105133"/>
                <a:ext cx="8195353" cy="6606617"/>
              </a:xfrm>
              <a:prstGeom prst="rect">
                <a:avLst/>
              </a:prstGeom>
              <a:blipFill>
                <a:blip r:embed="rId2"/>
                <a:stretch>
                  <a:fillRect l="-1265" t="-646" r="-2530" b="-1476"/>
                </a:stretch>
              </a:blipFill>
            </p:spPr>
            <p:txBody>
              <a:bodyPr/>
              <a:lstStyle/>
              <a:p>
                <a:r>
                  <a:rPr lang="en-IN">
                    <a:noFill/>
                  </a:rPr>
                  <a:t> </a:t>
                </a:r>
              </a:p>
            </p:txBody>
          </p:sp>
        </mc:Fallback>
      </mc:AlternateContent>
    </p:spTree>
    <p:extLst>
      <p:ext uri="{BB962C8B-B14F-4D97-AF65-F5344CB8AC3E}">
        <p14:creationId xmlns:p14="http://schemas.microsoft.com/office/powerpoint/2010/main" val="1470605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517134" y="105133"/>
            <a:ext cx="8195353" cy="699102"/>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 with C.N.= 4</a:t>
            </a:r>
            <a:endParaRPr lang="en-IN" sz="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1B4AC54-37B1-72AF-C495-61B17B0B6568}"/>
              </a:ext>
            </a:extLst>
          </p:cNvPr>
          <p:cNvPicPr>
            <a:picLocks noChangeAspect="1"/>
          </p:cNvPicPr>
          <p:nvPr/>
        </p:nvPicPr>
        <p:blipFill>
          <a:blip r:embed="rId2">
            <a:biLevel thresh="50000"/>
          </a:blip>
          <a:stretch>
            <a:fillRect/>
          </a:stretch>
        </p:blipFill>
        <p:spPr>
          <a:xfrm>
            <a:off x="0" y="883920"/>
            <a:ext cx="9144000" cy="5090160"/>
          </a:xfrm>
          <a:prstGeom prst="rect">
            <a:avLst/>
          </a:prstGeom>
        </p:spPr>
      </p:pic>
    </p:spTree>
    <p:extLst>
      <p:ext uri="{BB962C8B-B14F-4D97-AF65-F5344CB8AC3E}">
        <p14:creationId xmlns:p14="http://schemas.microsoft.com/office/powerpoint/2010/main" val="1184398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F7F6F-D6CD-A1C4-1090-0BD1489D9078}"/>
              </a:ext>
            </a:extLst>
          </p:cNvPr>
          <p:cNvSpPr txBox="1"/>
          <p:nvPr/>
        </p:nvSpPr>
        <p:spPr>
          <a:xfrm>
            <a:off x="517134" y="105133"/>
            <a:ext cx="8195353" cy="891975"/>
          </a:xfrm>
          <a:prstGeom prst="rect">
            <a:avLst/>
          </a:prstGeom>
          <a:noFill/>
        </p:spPr>
        <p:txBody>
          <a:bodyPr wrap="square">
            <a:spAutoFit/>
          </a:bodyPr>
          <a:lstStyle/>
          <a:p>
            <a:pPr algn="ctr">
              <a:lnSpc>
                <a:spcPct val="120000"/>
              </a:lnSpc>
            </a:pP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Isomerism with C.N.= 4</a:t>
            </a:r>
          </a:p>
          <a:p>
            <a:pPr algn="ctr">
              <a:lnSpc>
                <a:spcPct val="120000"/>
              </a:lnSpc>
            </a:pPr>
            <a:endParaRPr lang="en-IN" sz="800" b="1" dirty="0">
              <a:solidFill>
                <a:srgbClr val="7030A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BBA387F-AC3B-9445-4997-47B8F03DA23D}"/>
              </a:ext>
            </a:extLst>
          </p:cNvPr>
          <p:cNvPicPr>
            <a:picLocks noChangeAspect="1"/>
          </p:cNvPicPr>
          <p:nvPr/>
        </p:nvPicPr>
        <p:blipFill>
          <a:blip r:embed="rId2">
            <a:biLevel thresh="50000"/>
          </a:blip>
          <a:stretch>
            <a:fillRect/>
          </a:stretch>
        </p:blipFill>
        <p:spPr>
          <a:xfrm>
            <a:off x="0" y="3002238"/>
            <a:ext cx="9144000" cy="3360420"/>
          </a:xfrm>
          <a:prstGeom prst="rect">
            <a:avLst/>
          </a:prstGeom>
        </p:spPr>
      </p:pic>
      <p:pic>
        <p:nvPicPr>
          <p:cNvPr id="6" name="Picture 5">
            <a:extLst>
              <a:ext uri="{FF2B5EF4-FFF2-40B4-BE49-F238E27FC236}">
                <a16:creationId xmlns:a16="http://schemas.microsoft.com/office/drawing/2014/main" id="{276CFBCB-4157-2110-124D-1C79B7D49593}"/>
              </a:ext>
            </a:extLst>
          </p:cNvPr>
          <p:cNvPicPr>
            <a:picLocks noChangeAspect="1"/>
          </p:cNvPicPr>
          <p:nvPr/>
        </p:nvPicPr>
        <p:blipFill>
          <a:blip r:embed="rId3">
            <a:biLevel thresh="50000"/>
          </a:blip>
          <a:stretch>
            <a:fillRect/>
          </a:stretch>
        </p:blipFill>
        <p:spPr>
          <a:xfrm>
            <a:off x="0" y="1123124"/>
            <a:ext cx="9144000" cy="1878821"/>
          </a:xfrm>
          <a:prstGeom prst="rect">
            <a:avLst/>
          </a:prstGeom>
        </p:spPr>
      </p:pic>
    </p:spTree>
    <p:extLst>
      <p:ext uri="{BB962C8B-B14F-4D97-AF65-F5344CB8AC3E}">
        <p14:creationId xmlns:p14="http://schemas.microsoft.com/office/powerpoint/2010/main" val="344081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00835-968F-3793-ECFE-691BF1ED92C2}"/>
              </a:ext>
            </a:extLst>
          </p:cNvPr>
          <p:cNvPicPr>
            <a:picLocks noChangeAspect="1"/>
          </p:cNvPicPr>
          <p:nvPr/>
        </p:nvPicPr>
        <p:blipFill>
          <a:blip r:embed="rId2"/>
          <a:stretch>
            <a:fillRect/>
          </a:stretch>
        </p:blipFill>
        <p:spPr>
          <a:xfrm>
            <a:off x="328775" y="156683"/>
            <a:ext cx="8599469" cy="6449601"/>
          </a:xfrm>
          <a:prstGeom prst="rect">
            <a:avLst/>
          </a:prstGeom>
        </p:spPr>
      </p:pic>
    </p:spTree>
    <p:extLst>
      <p:ext uri="{BB962C8B-B14F-4D97-AF65-F5344CB8AC3E}">
        <p14:creationId xmlns:p14="http://schemas.microsoft.com/office/powerpoint/2010/main" val="272220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886336-96BF-C1FB-2DD5-40EC6E19C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94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BDC99E3-4480-0DBB-1F29-02BC63058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63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Cordination-compound-32-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25CEA7E-4086-AB50-32B6-7F1CC331B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18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Cordination-compound-33-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9D33F35-E317-DECB-0F89-AB19010F8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80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D1851-6FD6-0B36-4BFC-F4642AFDCA75}"/>
              </a:ext>
            </a:extLst>
          </p:cNvPr>
          <p:cNvSpPr txBox="1"/>
          <p:nvPr/>
        </p:nvSpPr>
        <p:spPr>
          <a:xfrm>
            <a:off x="606175" y="400465"/>
            <a:ext cx="7941924" cy="6401753"/>
          </a:xfrm>
          <a:prstGeom prst="rect">
            <a:avLst/>
          </a:prstGeom>
          <a:noFill/>
        </p:spPr>
        <p:txBody>
          <a:bodyPr wrap="square">
            <a:spAutoFit/>
          </a:bodyPr>
          <a:lstStyle/>
          <a:p>
            <a:pPr algn="just"/>
            <a:r>
              <a:rPr lang="en-IN" sz="3000" b="1" dirty="0">
                <a:solidFill>
                  <a:srgbClr val="C00000"/>
                </a:solidFill>
              </a:rPr>
              <a:t>How can we understand the cis or trans isomer?</a:t>
            </a:r>
          </a:p>
          <a:p>
            <a:pPr algn="just"/>
            <a:endParaRPr lang="en-IN" sz="2000" dirty="0"/>
          </a:p>
          <a:p>
            <a:pPr algn="just"/>
            <a:r>
              <a:rPr lang="en-IN" sz="2000" dirty="0"/>
              <a:t>The following methods may be used to distinguish between cis-and trans-isomers.</a:t>
            </a:r>
          </a:p>
          <a:p>
            <a:pPr marL="342900" indent="-342900" algn="just">
              <a:buAutoNum type="arabicParenBoth"/>
            </a:pPr>
            <a:r>
              <a:rPr lang="en-IN" sz="2000" b="1" dirty="0"/>
              <a:t>Dipole Moments Measurements.</a:t>
            </a:r>
          </a:p>
          <a:p>
            <a:pPr algn="just"/>
            <a:r>
              <a:rPr lang="en-IN" sz="2000" dirty="0"/>
              <a:t>Jensen has shown that the Pt(</a:t>
            </a:r>
            <a:r>
              <a:rPr lang="en-IN" sz="2000" dirty="0" err="1"/>
              <a:t>ll</a:t>
            </a:r>
            <a:r>
              <a:rPr lang="en-IN" sz="2000" dirty="0"/>
              <a:t>) complexes of [Pt(II) A₂X</a:t>
            </a:r>
            <a:r>
              <a:rPr lang="en-IN" sz="2000" baseline="-25000" dirty="0"/>
              <a:t>2</a:t>
            </a:r>
            <a:r>
              <a:rPr lang="en-IN" sz="2000" dirty="0"/>
              <a:t>] type where A =  substituted phosphine, arsine or </a:t>
            </a:r>
            <a:r>
              <a:rPr lang="en-IN" sz="2000" dirty="0" err="1"/>
              <a:t>stilbine</a:t>
            </a:r>
            <a:r>
              <a:rPr lang="en-IN" sz="2000" dirty="0"/>
              <a:t> such as (C₂H</a:t>
            </a:r>
            <a:r>
              <a:rPr lang="en-IN" sz="2000" baseline="-25000" dirty="0"/>
              <a:t>5</a:t>
            </a:r>
            <a:r>
              <a:rPr lang="en-IN" sz="2000" dirty="0"/>
              <a:t>)</a:t>
            </a:r>
            <a:r>
              <a:rPr lang="en-IN" sz="2000" baseline="-25000" dirty="0"/>
              <a:t>3</a:t>
            </a:r>
            <a:r>
              <a:rPr lang="en-IN" sz="2000" dirty="0"/>
              <a:t>P, (C</a:t>
            </a:r>
            <a:r>
              <a:rPr lang="en-IN" sz="2000" baseline="-25000" dirty="0"/>
              <a:t>3</a:t>
            </a:r>
            <a:r>
              <a:rPr lang="en-IN" sz="2000" dirty="0"/>
              <a:t>H</a:t>
            </a:r>
            <a:r>
              <a:rPr lang="en-IN" sz="2000" baseline="-25000" dirty="0"/>
              <a:t>7</a:t>
            </a:r>
            <a:r>
              <a:rPr lang="en-IN" sz="2000" dirty="0"/>
              <a:t>)</a:t>
            </a:r>
            <a:r>
              <a:rPr lang="en-IN" sz="2000" baseline="-25000" dirty="0"/>
              <a:t>3</a:t>
            </a:r>
            <a:r>
              <a:rPr lang="en-IN" sz="2000" dirty="0"/>
              <a:t>As or (C₂H</a:t>
            </a:r>
            <a:r>
              <a:rPr lang="en-IN" sz="2000" baseline="-25000" dirty="0"/>
              <a:t>5</a:t>
            </a:r>
            <a:r>
              <a:rPr lang="en-IN" sz="2000" dirty="0"/>
              <a:t>)</a:t>
            </a:r>
            <a:r>
              <a:rPr lang="en-IN" sz="2000" baseline="-25000" dirty="0"/>
              <a:t>3</a:t>
            </a:r>
            <a:r>
              <a:rPr lang="en-IN" sz="2000" dirty="0"/>
              <a:t>Sb and X=a halogen, have their dipole moments (</a:t>
            </a:r>
            <a:r>
              <a:rPr lang="el-GR" sz="2000" dirty="0"/>
              <a:t>μ</a:t>
            </a:r>
            <a:r>
              <a:rPr lang="en-IN" sz="2000" dirty="0"/>
              <a:t>) either equal to zero or between 8 and 12. Debye units. In the compounds with </a:t>
            </a:r>
            <a:r>
              <a:rPr lang="el-GR" sz="2000" dirty="0"/>
              <a:t>μ </a:t>
            </a:r>
            <a:r>
              <a:rPr lang="en-IN" sz="2000" dirty="0"/>
              <a:t>= 0, the individual moments have cancelled one another and so these are trans-isomers. The compound with μ = 8-12 Debye units are cis-isomers.</a:t>
            </a:r>
          </a:p>
          <a:p>
            <a:pPr algn="just"/>
            <a:r>
              <a:rPr lang="en-IN" sz="2000" b="1" dirty="0"/>
              <a:t>(2) X-ray Crystal Analysis</a:t>
            </a:r>
          </a:p>
          <a:p>
            <a:pPr algn="just"/>
            <a:r>
              <a:rPr lang="en-IN" sz="2000" dirty="0"/>
              <a:t>X-ray crystal analysis and dipole moment measurements of several Pt(II) complexes have confirmed the square-planarity of the bonds around the central metal atom. This square planar arrangement has also been established for 4-coordinated pt(II), Ag(II) Cu(II) and Au(</a:t>
            </a:r>
            <a:r>
              <a:rPr lang="en-IN" sz="2000" dirty="0" err="1"/>
              <a:t>lll</a:t>
            </a:r>
            <a:r>
              <a:rPr lang="en-IN" sz="2000" dirty="0"/>
              <a:t>) Tetrahedral configurations have been assigned to Cu(I), Ag(I), Au(I), B(III), Al(III), Zn(II), Cd(</a:t>
            </a:r>
            <a:r>
              <a:rPr lang="en-IN" sz="2000" dirty="0" err="1"/>
              <a:t>ll</a:t>
            </a:r>
            <a:r>
              <a:rPr lang="en-IN" sz="2000" dirty="0"/>
              <a:t>), Hg(</a:t>
            </a:r>
            <a:r>
              <a:rPr lang="en-IN" sz="2000" dirty="0" err="1"/>
              <a:t>ll</a:t>
            </a:r>
            <a:r>
              <a:rPr lang="en-IN" sz="2000" dirty="0"/>
              <a:t>) and Co(</a:t>
            </a:r>
            <a:r>
              <a:rPr lang="en-IN" sz="2000" dirty="0" err="1"/>
              <a:t>ll</a:t>
            </a:r>
            <a:r>
              <a:rPr lang="en-IN" sz="2000" dirty="0"/>
              <a:t>) in their coordination compounds. Some metals such as Ni(</a:t>
            </a:r>
            <a:r>
              <a:rPr lang="en-IN" sz="2000" dirty="0" err="1"/>
              <a:t>ll</a:t>
            </a:r>
            <a:r>
              <a:rPr lang="en-IN" sz="2000" dirty="0"/>
              <a:t>) appear to show either configuration for 4-coordination.</a:t>
            </a:r>
          </a:p>
          <a:p>
            <a:pPr algn="just"/>
            <a:r>
              <a:rPr lang="en-IN" sz="2000" b="1" dirty="0"/>
              <a:t>(3) IR Spectroscopic Technique</a:t>
            </a:r>
          </a:p>
        </p:txBody>
      </p:sp>
    </p:spTree>
    <p:extLst>
      <p:ext uri="{BB962C8B-B14F-4D97-AF65-F5344CB8AC3E}">
        <p14:creationId xmlns:p14="http://schemas.microsoft.com/office/powerpoint/2010/main" val="1979171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70EA2-3436-4F06-BCD5-5E647527C18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89329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DE2DC-EDDE-5385-F820-41F69F34E36B}"/>
              </a:ext>
            </a:extLst>
          </p:cNvPr>
          <p:cNvPicPr>
            <a:picLocks noChangeAspect="1"/>
          </p:cNvPicPr>
          <p:nvPr/>
        </p:nvPicPr>
        <p:blipFill>
          <a:blip r:embed="rId2"/>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BEFF3781-B433-0BDF-92A9-C55329216AB0}"/>
              </a:ext>
            </a:extLst>
          </p:cNvPr>
          <p:cNvSpPr txBox="1"/>
          <p:nvPr/>
        </p:nvSpPr>
        <p:spPr>
          <a:xfrm>
            <a:off x="595903" y="103006"/>
            <a:ext cx="8085762" cy="646331"/>
          </a:xfrm>
          <a:prstGeom prst="rect">
            <a:avLst/>
          </a:prstGeom>
          <a:noFill/>
        </p:spPr>
        <p:txBody>
          <a:bodyPr wrap="square">
            <a:spAutoFit/>
          </a:bodyPr>
          <a:lstStyle/>
          <a:p>
            <a:pPr algn="ctr"/>
            <a:r>
              <a:rPr lang="en-IN" sz="3600" b="1" dirty="0">
                <a:solidFill>
                  <a:srgbClr val="C00000"/>
                </a:solidFill>
              </a:rPr>
              <a:t>OPTICAL OR MIRROR-IMAGE ISOMERISM</a:t>
            </a:r>
          </a:p>
        </p:txBody>
      </p:sp>
    </p:spTree>
    <p:extLst>
      <p:ext uri="{BB962C8B-B14F-4D97-AF65-F5344CB8AC3E}">
        <p14:creationId xmlns:p14="http://schemas.microsoft.com/office/powerpoint/2010/main" val="798323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64685B-46C1-6242-E831-D5CD36F385DD}"/>
              </a:ext>
            </a:extLst>
          </p:cNvPr>
          <p:cNvPicPr>
            <a:picLocks noChangeAspect="1"/>
          </p:cNvPicPr>
          <p:nvPr/>
        </p:nvPicPr>
        <p:blipFill>
          <a:blip r:embed="rId2"/>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E281348E-46EA-0D6E-E6E7-4A9B59EE4C20}"/>
              </a:ext>
            </a:extLst>
          </p:cNvPr>
          <p:cNvSpPr txBox="1"/>
          <p:nvPr/>
        </p:nvSpPr>
        <p:spPr>
          <a:xfrm>
            <a:off x="2327096" y="92736"/>
            <a:ext cx="4572000" cy="646331"/>
          </a:xfrm>
          <a:prstGeom prst="rect">
            <a:avLst/>
          </a:prstGeom>
          <a:noFill/>
        </p:spPr>
        <p:txBody>
          <a:bodyPr wrap="square">
            <a:spAutoFit/>
          </a:bodyPr>
          <a:lstStyle/>
          <a:p>
            <a:pPr algn="ctr"/>
            <a:r>
              <a:rPr lang="en-IN" sz="3600" b="1" dirty="0">
                <a:solidFill>
                  <a:srgbClr val="C00000"/>
                </a:solidFill>
              </a:rPr>
              <a:t>OPTICAL ISOMERISM</a:t>
            </a:r>
          </a:p>
        </p:txBody>
      </p:sp>
    </p:spTree>
    <p:extLst>
      <p:ext uri="{BB962C8B-B14F-4D97-AF65-F5344CB8AC3E}">
        <p14:creationId xmlns:p14="http://schemas.microsoft.com/office/powerpoint/2010/main" val="3419879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1752600"/>
            <a:ext cx="5715000" cy="3657600"/>
          </a:xfrm>
          <a:prstGeom prst="rect">
            <a:avLst/>
          </a:prstGeom>
          <a:noFill/>
          <a:ln w="9525">
            <a:noFill/>
            <a:miter lim="800000"/>
            <a:headEnd/>
            <a:tailEnd/>
          </a:ln>
          <a:effectLst/>
        </p:spPr>
        <p:txBody>
          <a:bodyPr/>
          <a:lstStyle/>
          <a:p>
            <a:pPr marL="342900" indent="-342900">
              <a:spcBef>
                <a:spcPct val="20000"/>
              </a:spcBef>
              <a:buFontTx/>
              <a:buChar char="•"/>
            </a:pPr>
            <a:endParaRPr lang="en-US" sz="3200" b="1" dirty="0">
              <a:solidFill>
                <a:srgbClr val="000066"/>
              </a:solidFill>
            </a:endParaRPr>
          </a:p>
        </p:txBody>
      </p:sp>
      <p:sp>
        <p:nvSpPr>
          <p:cNvPr id="26628" name="Text Box 4"/>
          <p:cNvSpPr txBox="1">
            <a:spLocks noChangeArrowheads="1"/>
          </p:cNvSpPr>
          <p:nvPr/>
        </p:nvSpPr>
        <p:spPr bwMode="auto">
          <a:xfrm>
            <a:off x="596091" y="130444"/>
            <a:ext cx="8025595" cy="630942"/>
          </a:xfrm>
          <a:prstGeom prst="rect">
            <a:avLst/>
          </a:prstGeom>
          <a:noFill/>
          <a:ln w="9525">
            <a:noFill/>
            <a:miter lim="800000"/>
            <a:headEnd/>
            <a:tailEnd/>
          </a:ln>
          <a:effectLst/>
        </p:spPr>
        <p:txBody>
          <a:bodyPr wrap="none">
            <a:spAutoFit/>
          </a:bodyPr>
          <a:lstStyle/>
          <a:p>
            <a:r>
              <a:rPr lang="en-US" sz="3500" b="1" dirty="0">
                <a:solidFill>
                  <a:srgbClr val="C00000"/>
                </a:solidFill>
                <a:effectLst>
                  <a:outerShdw blurRad="38100" dist="38100" dir="2700000" algn="tl">
                    <a:srgbClr val="C0C0C0"/>
                  </a:outerShdw>
                </a:effectLst>
              </a:rPr>
              <a:t>Werner’s Theory of Coordination Complex</a:t>
            </a:r>
          </a:p>
        </p:txBody>
      </p:sp>
      <p:pic>
        <p:nvPicPr>
          <p:cNvPr id="120834" name="Picture 2" descr="Alfred Werner">
            <a:extLst>
              <a:ext uri="{FF2B5EF4-FFF2-40B4-BE49-F238E27FC236}">
                <a16:creationId xmlns:a16="http://schemas.microsoft.com/office/drawing/2014/main" id="{03B9731F-7FC7-7EE3-AA08-9A965568F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7D6087-1DA8-06FA-B2AF-9C1EDEF1D2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80112" y="744157"/>
            <a:ext cx="3123952" cy="4418161"/>
          </a:xfrm>
          <a:prstGeom prst="rect">
            <a:avLst/>
          </a:prstGeom>
        </p:spPr>
      </p:pic>
      <p:sp>
        <p:nvSpPr>
          <p:cNvPr id="4" name="TextBox 3">
            <a:extLst>
              <a:ext uri="{FF2B5EF4-FFF2-40B4-BE49-F238E27FC236}">
                <a16:creationId xmlns:a16="http://schemas.microsoft.com/office/drawing/2014/main" id="{64827885-962B-4FB6-04DC-F7735BFAB1F3}"/>
              </a:ext>
            </a:extLst>
          </p:cNvPr>
          <p:cNvSpPr txBox="1"/>
          <p:nvPr/>
        </p:nvSpPr>
        <p:spPr>
          <a:xfrm>
            <a:off x="5239820" y="5217158"/>
            <a:ext cx="3675580" cy="1569660"/>
          </a:xfrm>
          <a:prstGeom prst="rect">
            <a:avLst/>
          </a:prstGeom>
          <a:noFill/>
        </p:spPr>
        <p:txBody>
          <a:bodyPr wrap="square">
            <a:spAutoFit/>
          </a:bodyPr>
          <a:lstStyle/>
          <a:p>
            <a:pPr algn="ctr"/>
            <a:r>
              <a:rPr lang="en-US" sz="3200" b="1" dirty="0">
                <a:solidFill>
                  <a:srgbClr val="FF0000"/>
                </a:solidFill>
              </a:rPr>
              <a:t>Alfred Werner</a:t>
            </a:r>
          </a:p>
          <a:p>
            <a:pPr algn="ctr"/>
            <a:r>
              <a:rPr lang="en-US" sz="3200" b="1" dirty="0">
                <a:solidFill>
                  <a:srgbClr val="FF0000"/>
                </a:solidFill>
              </a:rPr>
              <a:t>Swiss Chemist</a:t>
            </a:r>
          </a:p>
          <a:p>
            <a:pPr algn="ctr"/>
            <a:r>
              <a:rPr lang="en-US" sz="3200" b="1" dirty="0">
                <a:solidFill>
                  <a:srgbClr val="FF0000"/>
                </a:solidFill>
              </a:rPr>
              <a:t>Nobel prize on 1913</a:t>
            </a:r>
          </a:p>
        </p:txBody>
      </p:sp>
      <p:sp>
        <p:nvSpPr>
          <p:cNvPr id="6" name="TextBox 5">
            <a:extLst>
              <a:ext uri="{FF2B5EF4-FFF2-40B4-BE49-F238E27FC236}">
                <a16:creationId xmlns:a16="http://schemas.microsoft.com/office/drawing/2014/main" id="{D4AA0679-E2C1-B64B-B081-79F1F451340E}"/>
              </a:ext>
            </a:extLst>
          </p:cNvPr>
          <p:cNvSpPr txBox="1"/>
          <p:nvPr/>
        </p:nvSpPr>
        <p:spPr>
          <a:xfrm>
            <a:off x="154111" y="3351029"/>
            <a:ext cx="5342563" cy="1815882"/>
          </a:xfrm>
          <a:prstGeom prst="rect">
            <a:avLst/>
          </a:prstGeom>
          <a:noFill/>
        </p:spPr>
        <p:txBody>
          <a:bodyPr wrap="square">
            <a:spAutoFit/>
          </a:bodyPr>
          <a:lstStyle/>
          <a:p>
            <a:pPr algn="ctr"/>
            <a:r>
              <a:rPr lang="en-US" sz="2800" b="1" dirty="0">
                <a:solidFill>
                  <a:srgbClr val="FF0000"/>
                </a:solidFill>
              </a:rPr>
              <a:t>Father of Coordination Chemistry </a:t>
            </a:r>
          </a:p>
          <a:p>
            <a:pPr algn="ctr"/>
            <a:endParaRPr lang="en-US" sz="2800" b="1" dirty="0">
              <a:solidFill>
                <a:srgbClr val="FF0000"/>
              </a:solidFill>
            </a:endParaRPr>
          </a:p>
          <a:p>
            <a:pPr algn="ctr"/>
            <a:r>
              <a:rPr lang="en-US" sz="2800" b="1" dirty="0">
                <a:solidFill>
                  <a:srgbClr val="FF0000"/>
                </a:solidFill>
              </a:rPr>
              <a:t>It was the 1</a:t>
            </a:r>
            <a:r>
              <a:rPr lang="en-US" sz="2800" b="1" baseline="30000" dirty="0">
                <a:solidFill>
                  <a:srgbClr val="FF0000"/>
                </a:solidFill>
              </a:rPr>
              <a:t>st</a:t>
            </a:r>
            <a:r>
              <a:rPr lang="en-US" sz="2800" b="1" dirty="0">
                <a:solidFill>
                  <a:srgbClr val="FF0000"/>
                </a:solidFill>
              </a:rPr>
              <a:t> example of Nobel Prize in Inorganic Chemistry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linds(horizontal)">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26626"/>
                                        </p:tgtEl>
                                        <p:attrNameLst>
                                          <p:attrName>style.visibility</p:attrName>
                                        </p:attrNameLst>
                                      </p:cBhvr>
                                      <p:to>
                                        <p:strVal val="visible"/>
                                      </p:to>
                                    </p:set>
                                    <p:animEffect transition="in" filter="checkerboard(across)">
                                      <p:cBhvr>
                                        <p:cTn id="12"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CA0AB-3F74-75CD-90A7-FF299062B6B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313306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118DC-ED0B-4AC2-E239-0A6E7A40A507}"/>
              </a:ext>
            </a:extLst>
          </p:cNvPr>
          <p:cNvPicPr>
            <a:picLocks noChangeAspect="1"/>
          </p:cNvPicPr>
          <p:nvPr/>
        </p:nvPicPr>
        <p:blipFill>
          <a:blip r:embed="rId2"/>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ACF2D398-B345-5314-9525-3BFDE339B95E}"/>
              </a:ext>
            </a:extLst>
          </p:cNvPr>
          <p:cNvSpPr txBox="1"/>
          <p:nvPr/>
        </p:nvSpPr>
        <p:spPr>
          <a:xfrm>
            <a:off x="2224356" y="164655"/>
            <a:ext cx="4572000" cy="646331"/>
          </a:xfrm>
          <a:prstGeom prst="rect">
            <a:avLst/>
          </a:prstGeom>
          <a:noFill/>
        </p:spPr>
        <p:txBody>
          <a:bodyPr wrap="square">
            <a:spAutoFit/>
          </a:bodyPr>
          <a:lstStyle/>
          <a:p>
            <a:pPr algn="ctr"/>
            <a:r>
              <a:rPr lang="en-IN" sz="3600" b="1" dirty="0">
                <a:solidFill>
                  <a:srgbClr val="C00000"/>
                </a:solidFill>
              </a:rPr>
              <a:t>OPTICAL ISOMERISM</a:t>
            </a:r>
          </a:p>
        </p:txBody>
      </p:sp>
    </p:spTree>
    <p:extLst>
      <p:ext uri="{BB962C8B-B14F-4D97-AF65-F5344CB8AC3E}">
        <p14:creationId xmlns:p14="http://schemas.microsoft.com/office/powerpoint/2010/main" val="3321266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BD22A1-5630-42BD-DD7C-4CCF8F155FFF}"/>
              </a:ext>
            </a:extLst>
          </p:cNvPr>
          <p:cNvSpPr txBox="1"/>
          <p:nvPr/>
        </p:nvSpPr>
        <p:spPr>
          <a:xfrm>
            <a:off x="267129" y="1146650"/>
            <a:ext cx="4335694" cy="2462213"/>
          </a:xfrm>
          <a:prstGeom prst="rect">
            <a:avLst/>
          </a:prstGeom>
          <a:noFill/>
        </p:spPr>
        <p:txBody>
          <a:bodyPr wrap="square">
            <a:spAutoFit/>
          </a:bodyPr>
          <a:lstStyle/>
          <a:p>
            <a:pPr algn="just"/>
            <a:endParaRPr lang="en-IN" sz="800" b="1" dirty="0">
              <a:solidFill>
                <a:srgbClr val="C00000"/>
              </a:solidFill>
            </a:endParaRPr>
          </a:p>
          <a:p>
            <a:pPr marL="285750" indent="-285750" algn="just">
              <a:buFont typeface="Arial" panose="020B0604020202020204" pitchFamily="34" charset="0"/>
              <a:buChar char="•"/>
            </a:pPr>
            <a:r>
              <a:rPr lang="en-IN" sz="3200" b="1" dirty="0"/>
              <a:t>Optical activity is measured using an instrument called </a:t>
            </a:r>
            <a:r>
              <a:rPr lang="en-IN" sz="3200" b="1" dirty="0">
                <a:solidFill>
                  <a:srgbClr val="C00000"/>
                </a:solidFill>
              </a:rPr>
              <a:t>Polarimeter.</a:t>
            </a:r>
          </a:p>
          <a:p>
            <a:pPr marL="285750" indent="-285750" algn="just">
              <a:buFont typeface="Arial" panose="020B0604020202020204" pitchFamily="34" charset="0"/>
              <a:buChar char="•"/>
            </a:pPr>
            <a:endParaRPr lang="en-IN" sz="1800" b="1" dirty="0">
              <a:solidFill>
                <a:srgbClr val="C00000"/>
              </a:solidFill>
            </a:endParaRPr>
          </a:p>
        </p:txBody>
      </p:sp>
      <p:pic>
        <p:nvPicPr>
          <p:cNvPr id="4" name="Picture 3">
            <a:extLst>
              <a:ext uri="{FF2B5EF4-FFF2-40B4-BE49-F238E27FC236}">
                <a16:creationId xmlns:a16="http://schemas.microsoft.com/office/drawing/2014/main" id="{F9AFBF86-EEC1-4038-EB63-86A0B20348A4}"/>
              </a:ext>
            </a:extLst>
          </p:cNvPr>
          <p:cNvPicPr>
            <a:picLocks noChangeAspect="1"/>
          </p:cNvPicPr>
          <p:nvPr/>
        </p:nvPicPr>
        <p:blipFill>
          <a:blip r:embed="rId2"/>
          <a:stretch>
            <a:fillRect/>
          </a:stretch>
        </p:blipFill>
        <p:spPr>
          <a:xfrm>
            <a:off x="4602823" y="475181"/>
            <a:ext cx="4441864" cy="3331398"/>
          </a:xfrm>
          <a:prstGeom prst="rect">
            <a:avLst/>
          </a:prstGeom>
        </p:spPr>
      </p:pic>
      <p:sp>
        <p:nvSpPr>
          <p:cNvPr id="6" name="TextBox 5">
            <a:extLst>
              <a:ext uri="{FF2B5EF4-FFF2-40B4-BE49-F238E27FC236}">
                <a16:creationId xmlns:a16="http://schemas.microsoft.com/office/drawing/2014/main" id="{FE82B8FD-926F-A613-0307-F2DAEEDD1532}"/>
              </a:ext>
            </a:extLst>
          </p:cNvPr>
          <p:cNvSpPr txBox="1"/>
          <p:nvPr/>
        </p:nvSpPr>
        <p:spPr>
          <a:xfrm>
            <a:off x="595901" y="3910192"/>
            <a:ext cx="7993295" cy="2862322"/>
          </a:xfrm>
          <a:prstGeom prst="rect">
            <a:avLst/>
          </a:prstGeom>
          <a:noFill/>
        </p:spPr>
        <p:txBody>
          <a:bodyPr wrap="square">
            <a:spAutoFit/>
          </a:bodyPr>
          <a:lstStyle/>
          <a:p>
            <a:pPr marL="285750" indent="-285750" algn="just">
              <a:buFont typeface="Arial" panose="020B0604020202020204" pitchFamily="34" charset="0"/>
              <a:buChar char="•"/>
            </a:pPr>
            <a:r>
              <a:rPr lang="en-IN" sz="3600" b="1" dirty="0"/>
              <a:t>A </a:t>
            </a:r>
            <a:r>
              <a:rPr lang="en-IN" sz="3600" b="1" dirty="0">
                <a:solidFill>
                  <a:srgbClr val="FF0000"/>
                </a:solidFill>
              </a:rPr>
              <a:t>polarimeter</a:t>
            </a:r>
            <a:r>
              <a:rPr lang="en-IN" sz="3600" b="1" dirty="0"/>
              <a:t> allows </a:t>
            </a:r>
            <a:r>
              <a:rPr lang="en-IN" sz="3600" b="1" dirty="0">
                <a:solidFill>
                  <a:srgbClr val="FF0000"/>
                </a:solidFill>
              </a:rPr>
              <a:t>polarized light  </a:t>
            </a:r>
            <a:r>
              <a:rPr lang="en-IN" sz="3600" b="1" dirty="0"/>
              <a:t>to travel through a sample tube containing an sample and the </a:t>
            </a:r>
            <a:r>
              <a:rPr lang="en-IN" sz="3600" b="1" dirty="0">
                <a:solidFill>
                  <a:srgbClr val="FF0000"/>
                </a:solidFill>
              </a:rPr>
              <a:t>degree of rotation of plane polarized light </a:t>
            </a:r>
            <a:r>
              <a:rPr lang="en-IN" sz="3600" b="1" dirty="0"/>
              <a:t>is measured.</a:t>
            </a:r>
          </a:p>
        </p:txBody>
      </p:sp>
      <p:sp>
        <p:nvSpPr>
          <p:cNvPr id="8" name="TextBox 7">
            <a:extLst>
              <a:ext uri="{FF2B5EF4-FFF2-40B4-BE49-F238E27FC236}">
                <a16:creationId xmlns:a16="http://schemas.microsoft.com/office/drawing/2014/main" id="{113EA6E9-ABFB-28C7-C604-ECFCA62AA748}"/>
              </a:ext>
            </a:extLst>
          </p:cNvPr>
          <p:cNvSpPr txBox="1"/>
          <p:nvPr/>
        </p:nvSpPr>
        <p:spPr>
          <a:xfrm>
            <a:off x="3020598" y="67048"/>
            <a:ext cx="3133618" cy="646331"/>
          </a:xfrm>
          <a:prstGeom prst="rect">
            <a:avLst/>
          </a:prstGeom>
          <a:noFill/>
        </p:spPr>
        <p:txBody>
          <a:bodyPr wrap="square">
            <a:spAutoFit/>
          </a:bodyPr>
          <a:lstStyle/>
          <a:p>
            <a:pPr algn="just"/>
            <a:r>
              <a:rPr lang="en-IN" sz="3600" b="1" dirty="0">
                <a:solidFill>
                  <a:srgbClr val="C00000"/>
                </a:solidFill>
              </a:rPr>
              <a:t>Optical Activity</a:t>
            </a:r>
          </a:p>
        </p:txBody>
      </p:sp>
    </p:spTree>
    <p:extLst>
      <p:ext uri="{BB962C8B-B14F-4D97-AF65-F5344CB8AC3E}">
        <p14:creationId xmlns:p14="http://schemas.microsoft.com/office/powerpoint/2010/main" val="130342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B223A-2F65-2B60-377A-D9C870BFC320}"/>
              </a:ext>
            </a:extLst>
          </p:cNvPr>
          <p:cNvSpPr txBox="1"/>
          <p:nvPr/>
        </p:nvSpPr>
        <p:spPr>
          <a:xfrm>
            <a:off x="616449" y="107754"/>
            <a:ext cx="8013843" cy="6571030"/>
          </a:xfrm>
          <a:prstGeom prst="rect">
            <a:avLst/>
          </a:prstGeom>
          <a:noFill/>
        </p:spPr>
        <p:txBody>
          <a:bodyPr wrap="square">
            <a:spAutoFit/>
          </a:bodyPr>
          <a:lstStyle/>
          <a:p>
            <a:pPr algn="ctr"/>
            <a:r>
              <a:rPr lang="en-IN" sz="3200" b="1" dirty="0">
                <a:solidFill>
                  <a:srgbClr val="C00000"/>
                </a:solidFill>
              </a:rPr>
              <a:t>OPTICAL ISOMERISM</a:t>
            </a:r>
          </a:p>
          <a:p>
            <a:pPr algn="ctr"/>
            <a:endParaRPr lang="en-IN" sz="1100" b="1" dirty="0">
              <a:solidFill>
                <a:srgbClr val="C00000"/>
              </a:solidFill>
            </a:endParaRPr>
          </a:p>
          <a:p>
            <a:pPr algn="just"/>
            <a:r>
              <a:rPr lang="en-IN" sz="2100" dirty="0"/>
              <a:t>When the solutions of certain complex compounds are placed in the path of a </a:t>
            </a:r>
            <a:r>
              <a:rPr lang="en-IN" sz="2100" b="1" dirty="0">
                <a:solidFill>
                  <a:srgbClr val="FF0000"/>
                </a:solidFill>
              </a:rPr>
              <a:t>plane-polarised light </a:t>
            </a:r>
            <a:r>
              <a:rPr lang="en-IN" sz="2100" dirty="0"/>
              <a:t>(the waves of the plane- polarised light vibrate only in one direction; vibrations in other directions are cut off), they rotate its plane through a certain angle which may be either to the left or to the right. This property of a complex of rotating the plane of polarised light is called its </a:t>
            </a:r>
            <a:r>
              <a:rPr lang="en-IN" sz="2100" b="1" dirty="0">
                <a:solidFill>
                  <a:srgbClr val="FF0000"/>
                </a:solidFill>
              </a:rPr>
              <a:t>optical activity </a:t>
            </a:r>
            <a:r>
              <a:rPr lang="en-IN" sz="2100" dirty="0"/>
              <a:t>and the complex possessing this property is said to be </a:t>
            </a:r>
            <a:r>
              <a:rPr lang="en-IN" sz="2100" b="1" dirty="0">
                <a:solidFill>
                  <a:srgbClr val="FF0000"/>
                </a:solidFill>
              </a:rPr>
              <a:t>optically active</a:t>
            </a:r>
            <a:r>
              <a:rPr lang="en-IN" sz="2100" dirty="0"/>
              <a:t>.</a:t>
            </a:r>
          </a:p>
          <a:p>
            <a:pPr algn="just"/>
            <a:endParaRPr lang="en-IN" sz="2100" dirty="0"/>
          </a:p>
          <a:p>
            <a:pPr algn="just"/>
            <a:r>
              <a:rPr lang="en-IN" sz="2100" b="1" dirty="0"/>
              <a:t>Optically active complexes are said to exist in the following forms:</a:t>
            </a:r>
          </a:p>
          <a:p>
            <a:pPr marL="342900" indent="-342900" algn="just">
              <a:buAutoNum type="alphaLcParenBoth"/>
            </a:pPr>
            <a:r>
              <a:rPr lang="en-IN" sz="2100" dirty="0"/>
              <a:t>One which rotates the plane of polarised light towards right (i.e. in clockwise direction) is said to be </a:t>
            </a:r>
            <a:r>
              <a:rPr lang="en-IN" sz="2100" b="1" dirty="0">
                <a:solidFill>
                  <a:srgbClr val="FF0000"/>
                </a:solidFill>
              </a:rPr>
              <a:t>dextro-rotatory or d-form</a:t>
            </a:r>
            <a:r>
              <a:rPr lang="en-IN" sz="2100" dirty="0"/>
              <a:t>. d-form is also represented by placing (+) sign before its name or formula.</a:t>
            </a:r>
          </a:p>
          <a:p>
            <a:pPr marL="342900" indent="-342900" algn="just">
              <a:buAutoNum type="alphaLcParenBoth"/>
            </a:pPr>
            <a:r>
              <a:rPr lang="en-IN" sz="2100" dirty="0"/>
              <a:t>One which rotates the plane of polarised light towards left (i.e. in anti-clockwise direction) is called </a:t>
            </a:r>
            <a:r>
              <a:rPr lang="en-IN" sz="2100" b="1" dirty="0" err="1">
                <a:solidFill>
                  <a:srgbClr val="FF0000"/>
                </a:solidFill>
              </a:rPr>
              <a:t>laevo</a:t>
            </a:r>
            <a:r>
              <a:rPr lang="en-IN" sz="2100" b="1" dirty="0">
                <a:solidFill>
                  <a:srgbClr val="FF0000"/>
                </a:solidFill>
              </a:rPr>
              <a:t>-rotatory or </a:t>
            </a:r>
            <a:r>
              <a:rPr lang="en-IN" sz="2100" b="1" i="1" dirty="0">
                <a:solidFill>
                  <a:srgbClr val="FF0000"/>
                </a:solidFill>
              </a:rPr>
              <a:t>l</a:t>
            </a:r>
            <a:r>
              <a:rPr lang="en-IN" sz="2100" b="1" dirty="0">
                <a:solidFill>
                  <a:srgbClr val="FF0000"/>
                </a:solidFill>
              </a:rPr>
              <a:t>-form</a:t>
            </a:r>
            <a:r>
              <a:rPr lang="en-IN" sz="2100" dirty="0"/>
              <a:t>. </a:t>
            </a:r>
            <a:r>
              <a:rPr lang="en-IN" sz="2100" i="1" dirty="0"/>
              <a:t>l</a:t>
            </a:r>
            <a:r>
              <a:rPr lang="en-IN" sz="2100" dirty="0"/>
              <a:t>-form is also represented by putting (-) sign before its name or formula.</a:t>
            </a:r>
          </a:p>
          <a:p>
            <a:pPr algn="just"/>
            <a:endParaRPr lang="en-IN" sz="2100" dirty="0"/>
          </a:p>
          <a:p>
            <a:pPr algn="just"/>
            <a:r>
              <a:rPr lang="en-IN" sz="2100" dirty="0"/>
              <a:t> (+), </a:t>
            </a:r>
            <a:r>
              <a:rPr lang="en-IN" sz="2100" dirty="0" err="1"/>
              <a:t>dextro</a:t>
            </a:r>
            <a:r>
              <a:rPr lang="en-IN" sz="2100" dirty="0"/>
              <a:t>, and (-), </a:t>
            </a:r>
            <a:r>
              <a:rPr lang="en-IN" sz="2100" dirty="0" err="1"/>
              <a:t>laevo</a:t>
            </a:r>
            <a:r>
              <a:rPr lang="en-IN" sz="2100" dirty="0"/>
              <a:t>, refer to the sign of rotation of the optical isomer at the sodium D line wavelength.</a:t>
            </a:r>
          </a:p>
        </p:txBody>
      </p:sp>
    </p:spTree>
    <p:extLst>
      <p:ext uri="{BB962C8B-B14F-4D97-AF65-F5344CB8AC3E}">
        <p14:creationId xmlns:p14="http://schemas.microsoft.com/office/powerpoint/2010/main" val="2623892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1DB7C-D9C4-4A20-F447-7FD53730D925}"/>
              </a:ext>
            </a:extLst>
          </p:cNvPr>
          <p:cNvSpPr txBox="1"/>
          <p:nvPr/>
        </p:nvSpPr>
        <p:spPr>
          <a:xfrm>
            <a:off x="256852" y="102112"/>
            <a:ext cx="8620019" cy="6432530"/>
          </a:xfrm>
          <a:prstGeom prst="rect">
            <a:avLst/>
          </a:prstGeom>
          <a:noFill/>
        </p:spPr>
        <p:txBody>
          <a:bodyPr wrap="square">
            <a:spAutoFit/>
          </a:bodyPr>
          <a:lstStyle/>
          <a:p>
            <a:pPr algn="ctr"/>
            <a:r>
              <a:rPr lang="en-IN" sz="3200" b="1" dirty="0">
                <a:solidFill>
                  <a:srgbClr val="C00000"/>
                </a:solidFill>
              </a:rPr>
              <a:t>OPTICAL ISOMERISM</a:t>
            </a:r>
          </a:p>
          <a:p>
            <a:pPr algn="just"/>
            <a:r>
              <a:rPr lang="en-IN" sz="1900" b="1" dirty="0"/>
              <a:t>The d- and l-forms have the following characteristics :</a:t>
            </a:r>
          </a:p>
          <a:p>
            <a:pPr marL="400050" indent="-400050" algn="just">
              <a:buAutoNum type="romanLcParenBoth"/>
            </a:pPr>
            <a:r>
              <a:rPr lang="en-IN" sz="1900" dirty="0"/>
              <a:t>Since d- and l-forms are capable of rotating the plane of polarised light, these are said to be </a:t>
            </a:r>
            <a:r>
              <a:rPr lang="en-IN" sz="1900" b="1" dirty="0">
                <a:solidFill>
                  <a:srgbClr val="FF0000"/>
                </a:solidFill>
              </a:rPr>
              <a:t>optically active forms or optical isomers </a:t>
            </a:r>
            <a:r>
              <a:rPr lang="en-IN" sz="1900" dirty="0"/>
              <a:t>and this phenomena is called optical activity or optical isomerism. </a:t>
            </a:r>
          </a:p>
          <a:p>
            <a:pPr algn="just"/>
            <a:r>
              <a:rPr lang="en-IN" sz="1900" b="1" dirty="0">
                <a:solidFill>
                  <a:srgbClr val="FF0000"/>
                </a:solidFill>
              </a:rPr>
              <a:t>These two forms have exactly identical physical and chemical properties, although they differ in their action on polarised light.</a:t>
            </a:r>
          </a:p>
          <a:p>
            <a:pPr marL="400050" indent="-400050" algn="just">
              <a:buAutoNum type="romanLcParenBoth"/>
            </a:pPr>
            <a:r>
              <a:rPr lang="en-IN" sz="1900" dirty="0"/>
              <a:t>d- and l-forms are </a:t>
            </a:r>
            <a:r>
              <a:rPr lang="en-IN" sz="1900" b="1" dirty="0">
                <a:solidFill>
                  <a:srgbClr val="FF0000"/>
                </a:solidFill>
              </a:rPr>
              <a:t>mirror images </a:t>
            </a:r>
            <a:r>
              <a:rPr lang="en-IN" sz="1900" dirty="0"/>
              <a:t>to each other just as left hand is the mirror image of the right hand. Thus d- and l-forms can not be superimposed on each other. Since these forms are related to each other as mirror-images, they are commonly called </a:t>
            </a:r>
            <a:r>
              <a:rPr lang="en-IN" sz="1900" b="1" dirty="0">
                <a:solidFill>
                  <a:srgbClr val="FF0000"/>
                </a:solidFill>
              </a:rPr>
              <a:t>enantiomorphs (Latin: </a:t>
            </a:r>
            <a:r>
              <a:rPr lang="en-IN" sz="1900" b="1" dirty="0" err="1">
                <a:solidFill>
                  <a:srgbClr val="FF0000"/>
                </a:solidFill>
              </a:rPr>
              <a:t>enantio</a:t>
            </a:r>
            <a:r>
              <a:rPr lang="en-IN" sz="1900" b="1" dirty="0">
                <a:solidFill>
                  <a:srgbClr val="FF0000"/>
                </a:solidFill>
              </a:rPr>
              <a:t> opposite, morphs = forms) or enantiomers</a:t>
            </a:r>
            <a:r>
              <a:rPr lang="en-IN" sz="1900" dirty="0"/>
              <a:t>. </a:t>
            </a:r>
          </a:p>
          <a:p>
            <a:pPr algn="just"/>
            <a:r>
              <a:rPr lang="en-IN" sz="1900" dirty="0"/>
              <a:t>Thus optical isomerism is now often referred to as </a:t>
            </a:r>
            <a:r>
              <a:rPr lang="en-IN" sz="1900" dirty="0" err="1"/>
              <a:t>enantiomerism</a:t>
            </a:r>
            <a:r>
              <a:rPr lang="en-IN" sz="1900" dirty="0"/>
              <a:t>.</a:t>
            </a:r>
          </a:p>
          <a:p>
            <a:pPr algn="just"/>
            <a:endParaRPr lang="en-IN" sz="1900" dirty="0"/>
          </a:p>
          <a:p>
            <a:pPr algn="just"/>
            <a:r>
              <a:rPr lang="en-IN" sz="1900" dirty="0"/>
              <a:t>(c) One which is not capable of rotating the plane of polarised light is called </a:t>
            </a:r>
            <a:r>
              <a:rPr lang="en-IN" sz="1900" b="1" dirty="0">
                <a:solidFill>
                  <a:srgbClr val="FF0000"/>
                </a:solidFill>
              </a:rPr>
              <a:t>optically inactive</a:t>
            </a:r>
            <a:r>
              <a:rPr lang="en-IN" sz="1900" dirty="0"/>
              <a:t>. Such an isomer is called racemic-, dl-or (±)form. A </a:t>
            </a:r>
            <a:r>
              <a:rPr lang="en-IN" sz="1900" dirty="0" err="1"/>
              <a:t>recemic</a:t>
            </a:r>
            <a:r>
              <a:rPr lang="en-IN" sz="1900" dirty="0"/>
              <a:t> substance is composed of 50% d- and 50% 1-form. The solution of a </a:t>
            </a:r>
            <a:r>
              <a:rPr lang="en-IN" sz="1900" dirty="0" err="1"/>
              <a:t>recemic</a:t>
            </a:r>
            <a:r>
              <a:rPr lang="en-IN" sz="1900" dirty="0"/>
              <a:t> (dl-mixture) form in a solvent which contains equimolecular </a:t>
            </a:r>
            <a:r>
              <a:rPr lang="en-IN" sz="1900" dirty="0" err="1"/>
              <a:t>recenic</a:t>
            </a:r>
            <a:r>
              <a:rPr lang="en-IN" sz="1900" dirty="0"/>
              <a:t> and forms is inactive, because the rotation (of the plane of polarised light) produced by one isomer, say d-isomer, is balanced or compensated by equal but opposite rotation produced by the other l-isomer). inactivity produced in dl-mixture is said to be due to external compensation. </a:t>
            </a:r>
          </a:p>
        </p:txBody>
      </p:sp>
    </p:spTree>
    <p:extLst>
      <p:ext uri="{BB962C8B-B14F-4D97-AF65-F5344CB8AC3E}">
        <p14:creationId xmlns:p14="http://schemas.microsoft.com/office/powerpoint/2010/main" val="3413246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BD22A1-5630-42BD-DD7C-4CCF8F155FFF}"/>
              </a:ext>
            </a:extLst>
          </p:cNvPr>
          <p:cNvSpPr txBox="1"/>
          <p:nvPr/>
        </p:nvSpPr>
        <p:spPr>
          <a:xfrm>
            <a:off x="801385" y="67874"/>
            <a:ext cx="7746715" cy="6647974"/>
          </a:xfrm>
          <a:prstGeom prst="rect">
            <a:avLst/>
          </a:prstGeom>
          <a:noFill/>
        </p:spPr>
        <p:txBody>
          <a:bodyPr wrap="square">
            <a:spAutoFit/>
          </a:bodyPr>
          <a:lstStyle/>
          <a:p>
            <a:pPr algn="ctr"/>
            <a:r>
              <a:rPr lang="en-IN" sz="2800" b="1" dirty="0">
                <a:solidFill>
                  <a:srgbClr val="C00000"/>
                </a:solidFill>
              </a:rPr>
              <a:t>OPTICAL ISOMERISM</a:t>
            </a:r>
          </a:p>
          <a:p>
            <a:pPr algn="ctr"/>
            <a:endParaRPr lang="en-IN" sz="1200" b="1" dirty="0">
              <a:solidFill>
                <a:srgbClr val="C00000"/>
              </a:solidFill>
            </a:endParaRPr>
          </a:p>
          <a:p>
            <a:pPr algn="just"/>
            <a:r>
              <a:rPr lang="en-IN" sz="2400" b="1" dirty="0"/>
              <a:t>Conditions for a molecule to show optical isomerism.</a:t>
            </a:r>
          </a:p>
          <a:p>
            <a:pPr algn="just"/>
            <a:endParaRPr lang="en-IN" sz="1200" b="1" dirty="0"/>
          </a:p>
          <a:p>
            <a:pPr algn="just"/>
            <a:r>
              <a:rPr lang="en-IN" sz="2000" dirty="0"/>
              <a:t>A molecule in which the grouping of the atoms in the molecule in asymmetric is called an </a:t>
            </a:r>
            <a:r>
              <a:rPr lang="en-IN" sz="2000" b="1" dirty="0"/>
              <a:t>asymmetric or dissymmetric molecule</a:t>
            </a:r>
            <a:r>
              <a:rPr lang="en-IN" sz="2000" dirty="0"/>
              <a:t>.</a:t>
            </a:r>
          </a:p>
          <a:p>
            <a:pPr algn="just"/>
            <a:r>
              <a:rPr lang="en-IN" sz="2000" b="1" dirty="0"/>
              <a:t>An asymmetric molecule has the following features:</a:t>
            </a:r>
          </a:p>
          <a:p>
            <a:pPr marL="342900" indent="-342900" algn="just">
              <a:buAutoNum type="arabicParenBoth"/>
            </a:pPr>
            <a:r>
              <a:rPr lang="en-IN" sz="2000" dirty="0"/>
              <a:t>An asymmetric molecule never has a </a:t>
            </a:r>
            <a:r>
              <a:rPr lang="en-IN" sz="2000" b="1" dirty="0">
                <a:solidFill>
                  <a:srgbClr val="FF0000"/>
                </a:solidFill>
              </a:rPr>
              <a:t>plane of symmetry (also called mirror-image plane)</a:t>
            </a:r>
            <a:r>
              <a:rPr lang="en-IN" sz="2000" dirty="0"/>
              <a:t> which is defined as an imaginary plane which divides the molecule in such a way that the part of it on one side of the plane is the mirror image of that on the other side of the plane. The molecules possessing such a plane of symmetry are always inactive while those having no plane of symmetry are optically active and hence show optical isomerism.</a:t>
            </a:r>
          </a:p>
          <a:p>
            <a:pPr marL="342900" indent="-342900" algn="just">
              <a:spcAft>
                <a:spcPts val="1200"/>
              </a:spcAft>
              <a:buAutoNum type="arabicParenBoth"/>
            </a:pPr>
            <a:r>
              <a:rPr lang="en-IN" sz="2000" dirty="0"/>
              <a:t>An asymmetric molecule </a:t>
            </a:r>
            <a:r>
              <a:rPr lang="en-IN" sz="2000" b="1" dirty="0">
                <a:solidFill>
                  <a:srgbClr val="FF0000"/>
                </a:solidFill>
              </a:rPr>
              <a:t>cannot be superimposed on its mirror image. </a:t>
            </a:r>
          </a:p>
          <a:p>
            <a:pPr algn="just"/>
            <a:r>
              <a:rPr lang="en-IN" sz="2000" dirty="0"/>
              <a:t>	Thus the most necessary and sufficient condition for a molecule to show  optical isomerism (i.e. to exist in d- and d l-forms) is that </a:t>
            </a:r>
          </a:p>
          <a:p>
            <a:pPr marL="342900" indent="-342900" algn="just">
              <a:buAutoNum type="alphaLcParenBoth"/>
            </a:pPr>
            <a:r>
              <a:rPr lang="en-IN" sz="2000" dirty="0"/>
              <a:t>the molecule should be asymmetric, i.e. it should have no plane of </a:t>
            </a:r>
            <a:r>
              <a:rPr lang="en-IN" sz="2000" dirty="0" err="1"/>
              <a:t>sym</a:t>
            </a:r>
            <a:r>
              <a:rPr lang="en-IN" sz="2000" dirty="0"/>
              <a:t>- </a:t>
            </a:r>
            <a:r>
              <a:rPr lang="en-IN" sz="2000" dirty="0" err="1"/>
              <a:t>metry</a:t>
            </a:r>
            <a:r>
              <a:rPr lang="en-IN" sz="2000" dirty="0"/>
              <a:t>, and </a:t>
            </a:r>
          </a:p>
          <a:p>
            <a:pPr marL="342900" indent="-342900" algn="just">
              <a:buAutoNum type="alphaLcParenBoth"/>
            </a:pPr>
            <a:r>
              <a:rPr lang="en-IN" sz="2000" dirty="0"/>
              <a:t>the molecule should not be superimposable on its mirror image.</a:t>
            </a:r>
          </a:p>
        </p:txBody>
      </p:sp>
    </p:spTree>
    <p:extLst>
      <p:ext uri="{BB962C8B-B14F-4D97-AF65-F5344CB8AC3E}">
        <p14:creationId xmlns:p14="http://schemas.microsoft.com/office/powerpoint/2010/main" val="2640278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Cordination-compound-35-638.jpg"/>
          <p:cNvPicPr>
            <a:picLocks noChangeAspect="1"/>
          </p:cNvPicPr>
          <p:nvPr/>
        </p:nvPicPr>
        <p:blipFill>
          <a:blip r:embed="rId3"/>
          <a:stretch>
            <a:fillRect/>
          </a:stretch>
        </p:blipFill>
        <p:spPr>
          <a:xfrm>
            <a:off x="0" y="4571"/>
            <a:ext cx="9144000" cy="6858000"/>
          </a:xfrm>
          <a:prstGeom prst="rect">
            <a:avLst/>
          </a:prstGeom>
        </p:spPr>
      </p:pic>
    </p:spTree>
    <p:extLst>
      <p:ext uri="{BB962C8B-B14F-4D97-AF65-F5344CB8AC3E}">
        <p14:creationId xmlns:p14="http://schemas.microsoft.com/office/powerpoint/2010/main" val="1280139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BD22A1-5630-42BD-DD7C-4CCF8F155FFF}"/>
              </a:ext>
            </a:extLst>
          </p:cNvPr>
          <p:cNvSpPr txBox="1"/>
          <p:nvPr/>
        </p:nvSpPr>
        <p:spPr>
          <a:xfrm>
            <a:off x="801385" y="139792"/>
            <a:ext cx="7746715" cy="6370975"/>
          </a:xfrm>
          <a:prstGeom prst="rect">
            <a:avLst/>
          </a:prstGeom>
          <a:noFill/>
        </p:spPr>
        <p:txBody>
          <a:bodyPr wrap="square">
            <a:spAutoFit/>
          </a:bodyPr>
          <a:lstStyle/>
          <a:p>
            <a:pPr algn="ctr"/>
            <a:r>
              <a:rPr lang="en-IN" sz="3200" b="1" dirty="0">
                <a:solidFill>
                  <a:srgbClr val="C00000"/>
                </a:solidFill>
              </a:rPr>
              <a:t>OPTICAL ISOMERISM</a:t>
            </a:r>
          </a:p>
          <a:p>
            <a:pPr algn="just"/>
            <a:endParaRPr lang="en-IN" sz="800" dirty="0"/>
          </a:p>
          <a:p>
            <a:pPr algn="just"/>
            <a:r>
              <a:rPr lang="en-IN" sz="2000" b="1" dirty="0"/>
              <a:t>OPTICAL ISOMERISM IN 4-AND 6-COORDINATION COMPOUNDS</a:t>
            </a:r>
          </a:p>
          <a:p>
            <a:pPr algn="just"/>
            <a:endParaRPr lang="en-IN" sz="2000" dirty="0"/>
          </a:p>
          <a:p>
            <a:pPr algn="just"/>
            <a:r>
              <a:rPr lang="en-IN" sz="2000" dirty="0"/>
              <a:t>No optical isomerism is possible with tetrahedral and square planar complexes of the type: [Ma</a:t>
            </a:r>
            <a:r>
              <a:rPr lang="en-IN" sz="2000" baseline="-25000" dirty="0"/>
              <a:t>4</a:t>
            </a:r>
            <a:r>
              <a:rPr lang="en-IN" sz="2000" dirty="0"/>
              <a:t>], [Ma</a:t>
            </a:r>
            <a:r>
              <a:rPr lang="en-IN" sz="2000" baseline="-25000" dirty="0"/>
              <a:t>3</a:t>
            </a:r>
            <a:r>
              <a:rPr lang="en-IN" sz="2000" dirty="0"/>
              <a:t>b] and [Mab</a:t>
            </a:r>
            <a:r>
              <a:rPr lang="en-IN" sz="2000" baseline="-25000" dirty="0"/>
              <a:t>3</a:t>
            </a:r>
            <a:r>
              <a:rPr lang="en-IN" sz="2000" dirty="0"/>
              <a:t>] because all the possible arrangements of the ligands round the central metal ion, M are exactly equivalent.</a:t>
            </a:r>
          </a:p>
          <a:p>
            <a:pPr algn="just"/>
            <a:endParaRPr lang="en-IN" sz="2000" dirty="0"/>
          </a:p>
          <a:p>
            <a:pPr marL="342900" indent="-342900" algn="just">
              <a:buAutoNum type="alphaUcParenBoth"/>
            </a:pPr>
            <a:r>
              <a:rPr lang="en-IN" sz="2000" b="1" dirty="0"/>
              <a:t>Square planar Complexes</a:t>
            </a:r>
          </a:p>
          <a:p>
            <a:pPr algn="just"/>
            <a:endParaRPr lang="en-IN" sz="800" b="1" dirty="0"/>
          </a:p>
          <a:p>
            <a:pPr algn="just"/>
            <a:r>
              <a:rPr lang="en-IN" sz="2000" b="1" dirty="0">
                <a:solidFill>
                  <a:srgbClr val="FF0000"/>
                </a:solidFill>
              </a:rPr>
              <a:t>Optical isomerism rarely occurs in square planar complexes</a:t>
            </a:r>
            <a:r>
              <a:rPr lang="en-IN" sz="2000" dirty="0"/>
              <a:t>, since they have all the four </a:t>
            </a:r>
            <a:r>
              <a:rPr lang="en-IN" sz="2000" dirty="0" err="1"/>
              <a:t>liga</a:t>
            </a:r>
            <a:r>
              <a:rPr lang="en-IN" sz="2000" dirty="0"/>
              <a:t> ligands and the central metal ion in the same plane and hence contain a plane or axis of symmetry. Thus these complexes are optically inactive, they cannot show optical isomerism even if all the four ligands are different. 	Although, as mentioned above, </a:t>
            </a:r>
            <a:r>
              <a:rPr lang="en-IN" sz="2000" b="1" dirty="0"/>
              <a:t>square planar complexes seldom show optical isomerism, yet a four-coordinated complex of </a:t>
            </a:r>
            <a:r>
              <a:rPr lang="en-IN" sz="2000" b="1" dirty="0" err="1"/>
              <a:t>of</a:t>
            </a:r>
            <a:r>
              <a:rPr lang="en-IN" sz="2000" b="1" dirty="0"/>
              <a:t> Pt (II) viz. iso-</a:t>
            </a:r>
            <a:r>
              <a:rPr lang="en-IN" sz="2000" b="1" dirty="0" err="1"/>
              <a:t>butylenediamine</a:t>
            </a:r>
            <a:r>
              <a:rPr lang="en-IN" sz="2000" b="1" dirty="0"/>
              <a:t>-</a:t>
            </a:r>
            <a:r>
              <a:rPr lang="en-IN" sz="2000" b="1" dirty="0" err="1"/>
              <a:t>meso</a:t>
            </a:r>
            <a:r>
              <a:rPr lang="en-IN" sz="2000" b="1" dirty="0"/>
              <a:t> </a:t>
            </a:r>
            <a:r>
              <a:rPr lang="en-IN" sz="2000" b="1" dirty="0" err="1"/>
              <a:t>stilbenediamine</a:t>
            </a:r>
            <a:r>
              <a:rPr lang="en-IN" sz="2000" b="1" dirty="0"/>
              <a:t> platinum (II) cation, [P(</a:t>
            </a:r>
            <a:r>
              <a:rPr lang="en-IN" sz="2000" b="1" dirty="0" err="1"/>
              <a:t>ll</a:t>
            </a:r>
            <a:r>
              <a:rPr lang="en-IN" sz="2000" b="1" dirty="0"/>
              <a:t>) (NH</a:t>
            </a:r>
            <a:r>
              <a:rPr lang="en-IN" sz="2000" b="1" baseline="-25000" dirty="0"/>
              <a:t>2</a:t>
            </a:r>
            <a:r>
              <a:rPr lang="en-IN" sz="2000" b="1" dirty="0"/>
              <a:t> CH (C</a:t>
            </a:r>
            <a:r>
              <a:rPr lang="en-IN" sz="2000" b="1" baseline="-25000" dirty="0"/>
              <a:t>6</a:t>
            </a:r>
            <a:r>
              <a:rPr lang="en-IN" sz="2000" b="1" dirty="0"/>
              <a:t>H</a:t>
            </a:r>
            <a:r>
              <a:rPr lang="en-IN" sz="2000" b="1" baseline="-25000" dirty="0"/>
              <a:t>5</a:t>
            </a:r>
            <a:r>
              <a:rPr lang="en-IN" sz="2000" b="1" dirty="0"/>
              <a:t>) CH (C</a:t>
            </a:r>
            <a:r>
              <a:rPr lang="en-IN" sz="2000" b="1" baseline="-25000" dirty="0"/>
              <a:t>6</a:t>
            </a:r>
            <a:r>
              <a:rPr lang="en-IN" sz="2000" b="1" dirty="0"/>
              <a:t>H</a:t>
            </a:r>
            <a:r>
              <a:rPr lang="en-IN" sz="2000" b="1" baseline="-25000" dirty="0"/>
              <a:t>5</a:t>
            </a:r>
            <a:r>
              <a:rPr lang="en-IN" sz="2000" b="1" dirty="0"/>
              <a:t>). NH2) (NH</a:t>
            </a:r>
            <a:r>
              <a:rPr lang="en-IN" sz="2000" b="1" baseline="-25000" dirty="0"/>
              <a:t>2</a:t>
            </a:r>
            <a:r>
              <a:rPr lang="en-IN" sz="2000" b="1" dirty="0"/>
              <a:t>.CH</a:t>
            </a:r>
            <a:r>
              <a:rPr lang="en-IN" sz="2000" b="1" baseline="-25000" dirty="0"/>
              <a:t>2</a:t>
            </a:r>
            <a:r>
              <a:rPr lang="en-IN" sz="2000" b="1" dirty="0"/>
              <a:t>.C(CH₃)</a:t>
            </a:r>
            <a:r>
              <a:rPr lang="en-IN" sz="2000" b="1" baseline="-25000" dirty="0"/>
              <a:t>2</a:t>
            </a:r>
            <a:r>
              <a:rPr lang="en-IN" sz="2000" b="1" dirty="0"/>
              <a:t>.NH₂)]</a:t>
            </a:r>
            <a:r>
              <a:rPr lang="en-IN" sz="2000" b="1" baseline="30000" dirty="0"/>
              <a:t>2+</a:t>
            </a:r>
            <a:r>
              <a:rPr lang="en-IN" sz="2000" b="1" dirty="0"/>
              <a:t> which has square-planar shape has resolved into two forms by Mills and </a:t>
            </a:r>
            <a:r>
              <a:rPr lang="en-IN" sz="2000" b="1" dirty="0" err="1"/>
              <a:t>Quibell</a:t>
            </a:r>
            <a:r>
              <a:rPr lang="en-IN" sz="2000" b="1" dirty="0"/>
              <a:t> is 1935. </a:t>
            </a:r>
          </a:p>
        </p:txBody>
      </p:sp>
    </p:spTree>
    <p:extLst>
      <p:ext uri="{BB962C8B-B14F-4D97-AF65-F5344CB8AC3E}">
        <p14:creationId xmlns:p14="http://schemas.microsoft.com/office/powerpoint/2010/main" val="3607527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B12F4-A89C-DE1A-7CB9-143E649D7943}"/>
              </a:ext>
            </a:extLst>
          </p:cNvPr>
          <p:cNvPicPr>
            <a:picLocks noChangeAspect="1"/>
          </p:cNvPicPr>
          <p:nvPr/>
        </p:nvPicPr>
        <p:blipFill>
          <a:blip r:embed="rId2"/>
          <a:stretch>
            <a:fillRect/>
          </a:stretch>
        </p:blipFill>
        <p:spPr>
          <a:xfrm>
            <a:off x="0" y="990233"/>
            <a:ext cx="9144000" cy="5493544"/>
          </a:xfrm>
          <a:prstGeom prst="rect">
            <a:avLst/>
          </a:prstGeom>
        </p:spPr>
      </p:pic>
      <p:sp>
        <p:nvSpPr>
          <p:cNvPr id="5" name="TextBox 4">
            <a:extLst>
              <a:ext uri="{FF2B5EF4-FFF2-40B4-BE49-F238E27FC236}">
                <a16:creationId xmlns:a16="http://schemas.microsoft.com/office/drawing/2014/main" id="{B3D0B79E-F68D-A674-3C4C-1C8102240277}"/>
              </a:ext>
            </a:extLst>
          </p:cNvPr>
          <p:cNvSpPr txBox="1"/>
          <p:nvPr/>
        </p:nvSpPr>
        <p:spPr>
          <a:xfrm>
            <a:off x="1193535" y="70403"/>
            <a:ext cx="6939815" cy="954107"/>
          </a:xfrm>
          <a:prstGeom prst="rect">
            <a:avLst/>
          </a:prstGeom>
          <a:noFill/>
        </p:spPr>
        <p:txBody>
          <a:bodyPr wrap="square">
            <a:spAutoFit/>
          </a:bodyPr>
          <a:lstStyle/>
          <a:p>
            <a:pPr algn="ctr"/>
            <a:r>
              <a:rPr lang="en-IN" sz="2800" b="1" dirty="0">
                <a:solidFill>
                  <a:srgbClr val="C00000"/>
                </a:solidFill>
              </a:rPr>
              <a:t>Proof of square planner geometry</a:t>
            </a:r>
          </a:p>
          <a:p>
            <a:pPr algn="ctr"/>
            <a:r>
              <a:rPr lang="en-IN" sz="2800" b="1" dirty="0">
                <a:solidFill>
                  <a:srgbClr val="FF0000"/>
                </a:solidFill>
              </a:rPr>
              <a:t> square planner complex is optically active</a:t>
            </a:r>
            <a:endParaRPr lang="en-IN" sz="2800" dirty="0">
              <a:solidFill>
                <a:srgbClr val="FF0000"/>
              </a:solidFill>
            </a:endParaRPr>
          </a:p>
        </p:txBody>
      </p:sp>
    </p:spTree>
    <p:extLst>
      <p:ext uri="{BB962C8B-B14F-4D97-AF65-F5344CB8AC3E}">
        <p14:creationId xmlns:p14="http://schemas.microsoft.com/office/powerpoint/2010/main" val="6288708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15F8C-747B-1AE1-F464-6460A6683340}"/>
              </a:ext>
            </a:extLst>
          </p:cNvPr>
          <p:cNvPicPr>
            <a:picLocks noChangeAspect="1"/>
          </p:cNvPicPr>
          <p:nvPr/>
        </p:nvPicPr>
        <p:blipFill>
          <a:blip r:embed="rId2"/>
          <a:stretch>
            <a:fillRect/>
          </a:stretch>
        </p:blipFill>
        <p:spPr>
          <a:xfrm>
            <a:off x="0" y="1199993"/>
            <a:ext cx="9144000" cy="5343525"/>
          </a:xfrm>
          <a:prstGeom prst="rect">
            <a:avLst/>
          </a:prstGeom>
        </p:spPr>
      </p:pic>
      <p:sp>
        <p:nvSpPr>
          <p:cNvPr id="5" name="TextBox 4">
            <a:extLst>
              <a:ext uri="{FF2B5EF4-FFF2-40B4-BE49-F238E27FC236}">
                <a16:creationId xmlns:a16="http://schemas.microsoft.com/office/drawing/2014/main" id="{37921692-28F0-22D5-F86D-D35868A29581}"/>
              </a:ext>
            </a:extLst>
          </p:cNvPr>
          <p:cNvSpPr txBox="1"/>
          <p:nvPr/>
        </p:nvSpPr>
        <p:spPr>
          <a:xfrm>
            <a:off x="664143" y="-29595"/>
            <a:ext cx="7883091" cy="1200329"/>
          </a:xfrm>
          <a:prstGeom prst="rect">
            <a:avLst/>
          </a:prstGeom>
          <a:noFill/>
        </p:spPr>
        <p:txBody>
          <a:bodyPr wrap="square">
            <a:spAutoFit/>
          </a:bodyPr>
          <a:lstStyle/>
          <a:p>
            <a:pPr algn="ctr"/>
            <a:r>
              <a:rPr lang="en-IN" sz="2400" b="1" dirty="0">
                <a:solidFill>
                  <a:srgbClr val="C00000"/>
                </a:solidFill>
              </a:rPr>
              <a:t>Proof of square planner geometry</a:t>
            </a:r>
          </a:p>
          <a:p>
            <a:pPr algn="ctr"/>
            <a:r>
              <a:rPr lang="en-IN" sz="2400" b="1" dirty="0">
                <a:solidFill>
                  <a:srgbClr val="FF0000"/>
                </a:solidFill>
              </a:rPr>
              <a:t> Tetrahedral complex is optically inactive</a:t>
            </a:r>
          </a:p>
          <a:p>
            <a:pPr algn="ctr"/>
            <a:r>
              <a:rPr lang="en-IN" sz="2400" b="1" dirty="0">
                <a:solidFill>
                  <a:srgbClr val="FF0000"/>
                </a:solidFill>
              </a:rPr>
              <a:t>Actually molecule is o. active, therefore square planner</a:t>
            </a:r>
            <a:endParaRPr lang="en-IN" sz="2400" dirty="0">
              <a:solidFill>
                <a:srgbClr val="FF0000"/>
              </a:solidFill>
            </a:endParaRPr>
          </a:p>
        </p:txBody>
      </p:sp>
    </p:spTree>
    <p:extLst>
      <p:ext uri="{BB962C8B-B14F-4D97-AF65-F5344CB8AC3E}">
        <p14:creationId xmlns:p14="http://schemas.microsoft.com/office/powerpoint/2010/main" val="341448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1752600"/>
            <a:ext cx="5715000" cy="3657600"/>
          </a:xfrm>
          <a:prstGeom prst="rect">
            <a:avLst/>
          </a:prstGeom>
          <a:noFill/>
          <a:ln w="9525">
            <a:noFill/>
            <a:miter lim="800000"/>
            <a:headEnd/>
            <a:tailEnd/>
          </a:ln>
          <a:effectLst/>
        </p:spPr>
        <p:txBody>
          <a:bodyPr/>
          <a:lstStyle/>
          <a:p>
            <a:pPr marL="342900" indent="-342900">
              <a:spcBef>
                <a:spcPct val="20000"/>
              </a:spcBef>
              <a:buFontTx/>
              <a:buChar char="•"/>
            </a:pPr>
            <a:endParaRPr lang="en-US" sz="3200" b="1" dirty="0">
              <a:solidFill>
                <a:srgbClr val="000066"/>
              </a:solidFill>
            </a:endParaRPr>
          </a:p>
        </p:txBody>
      </p:sp>
      <p:sp>
        <p:nvSpPr>
          <p:cNvPr id="26628" name="Text Box 4"/>
          <p:cNvSpPr txBox="1">
            <a:spLocks noChangeArrowheads="1"/>
          </p:cNvSpPr>
          <p:nvPr/>
        </p:nvSpPr>
        <p:spPr bwMode="auto">
          <a:xfrm>
            <a:off x="596090" y="120170"/>
            <a:ext cx="8025595" cy="630942"/>
          </a:xfrm>
          <a:prstGeom prst="rect">
            <a:avLst/>
          </a:prstGeom>
          <a:noFill/>
          <a:ln w="9525">
            <a:noFill/>
            <a:miter lim="800000"/>
            <a:headEnd/>
            <a:tailEnd/>
          </a:ln>
          <a:effectLst/>
        </p:spPr>
        <p:txBody>
          <a:bodyPr wrap="none">
            <a:spAutoFit/>
          </a:bodyPr>
          <a:lstStyle/>
          <a:p>
            <a:r>
              <a:rPr lang="en-US" sz="3500" b="1" dirty="0">
                <a:solidFill>
                  <a:srgbClr val="C00000"/>
                </a:solidFill>
                <a:effectLst>
                  <a:outerShdw blurRad="38100" dist="38100" dir="2700000" algn="tl">
                    <a:srgbClr val="C0C0C0"/>
                  </a:outerShdw>
                </a:effectLst>
              </a:rPr>
              <a:t>Werner’s Theory of Coordination Complex</a:t>
            </a:r>
          </a:p>
        </p:txBody>
      </p:sp>
      <p:pic>
        <p:nvPicPr>
          <p:cNvPr id="120834" name="Picture 2" descr="Alfred Werner">
            <a:extLst>
              <a:ext uri="{FF2B5EF4-FFF2-40B4-BE49-F238E27FC236}">
                <a16:creationId xmlns:a16="http://schemas.microsoft.com/office/drawing/2014/main" id="{03B9731F-7FC7-7EE3-AA08-9A965568F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C7518B-7E12-EC46-0228-4C44294A036A}"/>
              </a:ext>
            </a:extLst>
          </p:cNvPr>
          <p:cNvSpPr txBox="1"/>
          <p:nvPr/>
        </p:nvSpPr>
        <p:spPr>
          <a:xfrm>
            <a:off x="585627" y="704702"/>
            <a:ext cx="7972746" cy="5970865"/>
          </a:xfrm>
          <a:prstGeom prst="rect">
            <a:avLst/>
          </a:prstGeom>
          <a:noFill/>
        </p:spPr>
        <p:txBody>
          <a:bodyPr wrap="square">
            <a:spAutoFit/>
          </a:bodyPr>
          <a:lstStyle/>
          <a:p>
            <a:pPr algn="ctr"/>
            <a:r>
              <a:rPr lang="en-IN" sz="2800" b="1" dirty="0">
                <a:solidFill>
                  <a:srgbClr val="FF0000"/>
                </a:solidFill>
                <a:effectLst/>
                <a:highlight>
                  <a:srgbClr val="FFFFFF"/>
                </a:highlight>
                <a:latin typeface="Times New Roman" panose="02020603050405020304" pitchFamily="18" charset="0"/>
                <a:cs typeface="Times New Roman" panose="02020603050405020304" pitchFamily="18" charset="0"/>
              </a:rPr>
              <a:t> Postulate (1893)</a:t>
            </a:r>
          </a:p>
          <a:p>
            <a:pPr algn="ctr"/>
            <a:r>
              <a:rPr lang="en-IN" sz="2400" b="1" dirty="0">
                <a:solidFill>
                  <a:srgbClr val="FF0000"/>
                </a:solidFill>
                <a:effectLst/>
                <a:highlight>
                  <a:srgbClr val="FFFFFF"/>
                </a:highlight>
                <a:latin typeface="Times New Roman" panose="02020603050405020304" pitchFamily="18" charset="0"/>
                <a:cs typeface="Times New Roman" panose="02020603050405020304" pitchFamily="18" charset="0"/>
              </a:rPr>
              <a:t> </a:t>
            </a:r>
          </a:p>
          <a:p>
            <a:pPr marL="342900" indent="-342900" algn="just">
              <a:buAutoNum type="arabicPeriod"/>
            </a:pPr>
            <a:r>
              <a:rPr lang="en-IN" sz="2800" b="1" dirty="0">
                <a:solidFill>
                  <a:srgbClr val="7030A0"/>
                </a:solidFill>
                <a:effectLst/>
                <a:highlight>
                  <a:srgbClr val="FFFFFF"/>
                </a:highlight>
                <a:latin typeface="Times New Roman" panose="02020603050405020304" pitchFamily="18" charset="0"/>
                <a:cs typeface="Times New Roman" panose="02020603050405020304" pitchFamily="18" charset="0"/>
              </a:rPr>
              <a:t>In coordination compounds central metal ion possess two types of valency (means linkage), primary valency and secondary valency.</a:t>
            </a:r>
          </a:p>
          <a:p>
            <a:pPr algn="just"/>
            <a:r>
              <a:rPr lang="en-US" sz="2800" b="1" dirty="0">
                <a:solidFill>
                  <a:srgbClr val="7030A0"/>
                </a:solidFill>
                <a:effectLst/>
                <a:highlight>
                  <a:srgbClr val="FFFFFF"/>
                </a:highlight>
                <a:latin typeface="Times New Roman" panose="02020603050405020304" pitchFamily="18" charset="0"/>
                <a:cs typeface="Times New Roman" panose="02020603050405020304" pitchFamily="18" charset="0"/>
              </a:rPr>
              <a:t>2. The primary valances are ionizable and are satisfied by negative ions and is equal to oxidation number of the metal (Ionization sphere).</a:t>
            </a:r>
          </a:p>
          <a:p>
            <a:pPr algn="just"/>
            <a:endParaRPr lang="en-US" sz="2800" b="1" dirty="0">
              <a:solidFill>
                <a:srgbClr val="7030A0"/>
              </a:solidFill>
              <a:effectLst/>
              <a:highlight>
                <a:srgbClr val="FFFFFF"/>
              </a:highlight>
              <a:latin typeface="Times New Roman" panose="02020603050405020304" pitchFamily="18" charset="0"/>
              <a:cs typeface="Times New Roman" panose="02020603050405020304" pitchFamily="18" charset="0"/>
            </a:endParaRPr>
          </a:p>
          <a:p>
            <a:pPr algn="just"/>
            <a:r>
              <a:rPr lang="en-US" sz="2800" b="1" dirty="0">
                <a:solidFill>
                  <a:srgbClr val="7030A0"/>
                </a:solidFill>
                <a:effectLst/>
                <a:highlight>
                  <a:srgbClr val="FFFFFF"/>
                </a:highlight>
                <a:latin typeface="Times New Roman" panose="02020603050405020304" pitchFamily="18" charset="0"/>
                <a:cs typeface="Times New Roman" panose="02020603050405020304" pitchFamily="18" charset="0"/>
              </a:rPr>
              <a:t>3. Secondary valances are non-ionizable. These are satisfied by neutral molecules or negative ions. Secondary valency is equal to coordination number and is fixed for a metal (Coordination sphere).</a:t>
            </a:r>
          </a:p>
          <a:p>
            <a:pPr algn="just"/>
            <a:endParaRPr lang="en-US" sz="2200" b="1" dirty="0">
              <a:solidFill>
                <a:srgbClr val="7030A0"/>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1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linds(horizontal)">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26626"/>
                                        </p:tgtEl>
                                        <p:attrNameLst>
                                          <p:attrName>style.visibility</p:attrName>
                                        </p:attrNameLst>
                                      </p:cBhvr>
                                      <p:to>
                                        <p:strVal val="visible"/>
                                      </p:to>
                                    </p:set>
                                    <p:animEffect transition="in" filter="checkerboard(across)">
                                      <p:cBhvr>
                                        <p:cTn id="12"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52F9B4-DB76-ED98-FF0E-7FC216129555}"/>
              </a:ext>
            </a:extLst>
          </p:cNvPr>
          <p:cNvSpPr txBox="1"/>
          <p:nvPr/>
        </p:nvSpPr>
        <p:spPr>
          <a:xfrm>
            <a:off x="577516" y="558589"/>
            <a:ext cx="8123722" cy="2369880"/>
          </a:xfrm>
          <a:prstGeom prst="rect">
            <a:avLst/>
          </a:prstGeom>
          <a:noFill/>
        </p:spPr>
        <p:txBody>
          <a:bodyPr wrap="square">
            <a:spAutoFit/>
          </a:bodyPr>
          <a:lstStyle/>
          <a:p>
            <a:pPr algn="just"/>
            <a:r>
              <a:rPr lang="en-IN" sz="2800" b="1" dirty="0"/>
              <a:t>(B) Tetrahedral Complexes</a:t>
            </a:r>
          </a:p>
          <a:p>
            <a:pPr algn="just"/>
            <a:r>
              <a:rPr lang="en-IN" sz="2000" dirty="0"/>
              <a:t>(</a:t>
            </a:r>
            <a:r>
              <a:rPr lang="en-IN" sz="2000" dirty="0" err="1"/>
              <a:t>i</a:t>
            </a:r>
            <a:r>
              <a:rPr lang="en-IN" sz="2000" dirty="0"/>
              <a:t>) A tetrahedral complex of </a:t>
            </a:r>
            <a:r>
              <a:rPr lang="en-IN" sz="2000" b="1" dirty="0">
                <a:solidFill>
                  <a:srgbClr val="C00000"/>
                </a:solidFill>
              </a:rPr>
              <a:t>[</a:t>
            </a:r>
            <a:r>
              <a:rPr lang="en-IN" sz="2000" b="1" dirty="0" err="1">
                <a:solidFill>
                  <a:srgbClr val="C00000"/>
                </a:solidFill>
              </a:rPr>
              <a:t>Mabcd</a:t>
            </a:r>
            <a:r>
              <a:rPr lang="en-IN" sz="2000" b="1" dirty="0">
                <a:solidFill>
                  <a:srgbClr val="C00000"/>
                </a:solidFill>
              </a:rPr>
              <a:t>] </a:t>
            </a:r>
            <a:r>
              <a:rPr lang="en-IN" sz="2000" dirty="0"/>
              <a:t>type occurs in </a:t>
            </a:r>
            <a:r>
              <a:rPr lang="en-IN" sz="2000" b="1" dirty="0">
                <a:solidFill>
                  <a:srgbClr val="C00000"/>
                </a:solidFill>
              </a:rPr>
              <a:t>two optical isomers</a:t>
            </a:r>
            <a:r>
              <a:rPr lang="en-IN" sz="2000" dirty="0"/>
              <a:t>. Here it may be noted that 4 different groups round the central metal ion are not the only requirement to make the complex to show mirror-image isomerism. All that is required is that the </a:t>
            </a:r>
            <a:r>
              <a:rPr lang="en-IN" sz="2000" b="1" dirty="0">
                <a:solidFill>
                  <a:srgbClr val="C00000"/>
                </a:solidFill>
              </a:rPr>
              <a:t>molecule should be asymmetric (i.e., unsymmetrical), </a:t>
            </a:r>
            <a:r>
              <a:rPr lang="en-IN" sz="2000" dirty="0"/>
              <a:t>i.e. </a:t>
            </a:r>
            <a:r>
              <a:rPr lang="en-IN" sz="2000" b="1" dirty="0">
                <a:solidFill>
                  <a:srgbClr val="C00000"/>
                </a:solidFill>
              </a:rPr>
              <a:t>it should have no plane of symmetry so that it can exist in two mirror-image forms</a:t>
            </a:r>
            <a:endParaRPr lang="en-IN" sz="2000" dirty="0"/>
          </a:p>
        </p:txBody>
      </p:sp>
      <p:pic>
        <p:nvPicPr>
          <p:cNvPr id="5" name="Picture 4">
            <a:extLst>
              <a:ext uri="{FF2B5EF4-FFF2-40B4-BE49-F238E27FC236}">
                <a16:creationId xmlns:a16="http://schemas.microsoft.com/office/drawing/2014/main" id="{8A6415A0-D2D6-3E21-A333-5CF5A1407002}"/>
              </a:ext>
            </a:extLst>
          </p:cNvPr>
          <p:cNvPicPr>
            <a:picLocks noChangeAspect="1"/>
          </p:cNvPicPr>
          <p:nvPr/>
        </p:nvPicPr>
        <p:blipFill>
          <a:blip r:embed="rId2"/>
          <a:stretch>
            <a:fillRect/>
          </a:stretch>
        </p:blipFill>
        <p:spPr>
          <a:xfrm>
            <a:off x="430371" y="3026740"/>
            <a:ext cx="8241992" cy="3670262"/>
          </a:xfrm>
          <a:prstGeom prst="rect">
            <a:avLst/>
          </a:prstGeom>
        </p:spPr>
      </p:pic>
    </p:spTree>
    <p:extLst>
      <p:ext uri="{BB962C8B-B14F-4D97-AF65-F5344CB8AC3E}">
        <p14:creationId xmlns:p14="http://schemas.microsoft.com/office/powerpoint/2010/main" val="1907405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14E5E1-0403-3F88-C5D8-50640A715F74}"/>
              </a:ext>
            </a:extLst>
          </p:cNvPr>
          <p:cNvSpPr txBox="1"/>
          <p:nvPr/>
        </p:nvSpPr>
        <p:spPr>
          <a:xfrm>
            <a:off x="712268" y="434551"/>
            <a:ext cx="7748337" cy="3477875"/>
          </a:xfrm>
          <a:prstGeom prst="rect">
            <a:avLst/>
          </a:prstGeom>
          <a:noFill/>
        </p:spPr>
        <p:txBody>
          <a:bodyPr wrap="square">
            <a:spAutoFit/>
          </a:bodyPr>
          <a:lstStyle/>
          <a:p>
            <a:r>
              <a:rPr lang="en-IN" sz="2800" b="1" dirty="0"/>
              <a:t>(B) Tetrahedral Complexes</a:t>
            </a:r>
          </a:p>
          <a:p>
            <a:pPr algn="just"/>
            <a:r>
              <a:rPr lang="en-IN" sz="2400" dirty="0"/>
              <a:t>(ii) Tetrahedral complexes of Be(II), B(III) and Zn(II) with unsymmetrical bidentate ligands have been made and they are </a:t>
            </a:r>
            <a:r>
              <a:rPr lang="en-IN" sz="2400" b="1" dirty="0">
                <a:solidFill>
                  <a:srgbClr val="C00000"/>
                </a:solidFill>
              </a:rPr>
              <a:t>optically active</a:t>
            </a:r>
            <a:r>
              <a:rPr lang="en-IN" sz="2400" dirty="0"/>
              <a:t>. An example is bis(</a:t>
            </a:r>
            <a:r>
              <a:rPr lang="en-IN" sz="2400" dirty="0" err="1"/>
              <a:t>benzoylacetonato</a:t>
            </a:r>
            <a:r>
              <a:rPr lang="en-IN" sz="2400" dirty="0"/>
              <a:t>) beryllium (II) complex, which has </a:t>
            </a:r>
            <a:r>
              <a:rPr lang="en-IN" sz="2400" b="1" dirty="0">
                <a:solidFill>
                  <a:srgbClr val="C00000"/>
                </a:solidFill>
              </a:rPr>
              <a:t>2 optical isomers</a:t>
            </a:r>
            <a:r>
              <a:rPr lang="en-IN" sz="2400" dirty="0"/>
              <a:t>. </a:t>
            </a:r>
            <a:r>
              <a:rPr lang="en-US" sz="2400" dirty="0"/>
              <a:t>Here it may be noted from the Fig. that the </a:t>
            </a:r>
            <a:r>
              <a:rPr lang="en-US" sz="2400" b="1" dirty="0">
                <a:solidFill>
                  <a:srgbClr val="C00000"/>
                </a:solidFill>
              </a:rPr>
              <a:t>complex has no </a:t>
            </a:r>
            <a:r>
              <a:rPr lang="en-US" sz="2400" b="1" dirty="0" err="1">
                <a:solidFill>
                  <a:srgbClr val="C00000"/>
                </a:solidFill>
              </a:rPr>
              <a:t>centre</a:t>
            </a:r>
            <a:r>
              <a:rPr lang="en-US" sz="2400" b="1" dirty="0">
                <a:solidFill>
                  <a:srgbClr val="C00000"/>
                </a:solidFill>
              </a:rPr>
              <a:t> or plane of symmetry and the two forms are not </a:t>
            </a:r>
            <a:r>
              <a:rPr lang="en-US" sz="2400" b="1" dirty="0" err="1">
                <a:solidFill>
                  <a:srgbClr val="C00000"/>
                </a:solidFill>
              </a:rPr>
              <a:t>superimpos</a:t>
            </a:r>
            <a:r>
              <a:rPr lang="en-US" sz="2400" b="1" dirty="0">
                <a:solidFill>
                  <a:srgbClr val="C00000"/>
                </a:solidFill>
              </a:rPr>
              <a:t>- able on each other.</a:t>
            </a:r>
            <a:r>
              <a:rPr lang="en-US" sz="2400" dirty="0"/>
              <a:t> This explains the resolution of the complex into d- and l-forms.</a:t>
            </a:r>
            <a:endParaRPr lang="en-IN" sz="2400" dirty="0"/>
          </a:p>
        </p:txBody>
      </p:sp>
      <p:pic>
        <p:nvPicPr>
          <p:cNvPr id="5" name="Picture 4">
            <a:extLst>
              <a:ext uri="{FF2B5EF4-FFF2-40B4-BE49-F238E27FC236}">
                <a16:creationId xmlns:a16="http://schemas.microsoft.com/office/drawing/2014/main" id="{14E38DFB-73A2-596A-47DB-C55C765AD0C9}"/>
              </a:ext>
            </a:extLst>
          </p:cNvPr>
          <p:cNvPicPr>
            <a:picLocks noChangeAspect="1"/>
          </p:cNvPicPr>
          <p:nvPr/>
        </p:nvPicPr>
        <p:blipFill>
          <a:blip r:embed="rId2"/>
          <a:stretch>
            <a:fillRect/>
          </a:stretch>
        </p:blipFill>
        <p:spPr>
          <a:xfrm>
            <a:off x="2396692" y="3887551"/>
            <a:ext cx="5197642" cy="2907431"/>
          </a:xfrm>
          <a:prstGeom prst="rect">
            <a:avLst/>
          </a:prstGeom>
        </p:spPr>
      </p:pic>
    </p:spTree>
    <p:extLst>
      <p:ext uri="{BB962C8B-B14F-4D97-AF65-F5344CB8AC3E}">
        <p14:creationId xmlns:p14="http://schemas.microsoft.com/office/powerpoint/2010/main" val="2833650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0E66A-337B-F97C-6253-F516B71D459E}"/>
              </a:ext>
            </a:extLst>
          </p:cNvPr>
          <p:cNvSpPr txBox="1"/>
          <p:nvPr/>
        </p:nvSpPr>
        <p:spPr>
          <a:xfrm>
            <a:off x="565079" y="224166"/>
            <a:ext cx="8013842" cy="1892826"/>
          </a:xfrm>
          <a:prstGeom prst="rect">
            <a:avLst/>
          </a:prstGeom>
          <a:noFill/>
        </p:spPr>
        <p:txBody>
          <a:bodyPr wrap="square">
            <a:spAutoFit/>
          </a:bodyPr>
          <a:lstStyle/>
          <a:p>
            <a:pPr algn="ctr"/>
            <a:r>
              <a:rPr lang="en-IN" sz="3600" b="1" dirty="0">
                <a:solidFill>
                  <a:srgbClr val="C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Geometrical &amp; Optical isomers for Coordination Number 4</a:t>
            </a:r>
          </a:p>
          <a:p>
            <a:pPr algn="ctr"/>
            <a:endParaRPr lang="en-IN" sz="1800" b="1" dirty="0">
              <a:solidFill>
                <a:srgbClr val="C00000"/>
              </a:solidFill>
              <a:effectLst/>
              <a:highlight>
                <a:srgbClr val="FFFFFF"/>
              </a:highlight>
              <a:latin typeface="ff8"/>
            </a:endParaRPr>
          </a:p>
          <a:p>
            <a:pPr algn="ctr"/>
            <a:endParaRPr lang="en-IN" sz="900" b="0" dirty="0">
              <a:solidFill>
                <a:srgbClr val="FF0000"/>
              </a:solidFill>
              <a:effectLst/>
              <a:highlight>
                <a:srgbClr val="FFFFFF"/>
              </a:highlight>
              <a:latin typeface="ff8"/>
            </a:endParaRPr>
          </a:p>
          <a:p>
            <a:pPr algn="ctr"/>
            <a:endParaRPr lang="en-IN" dirty="0"/>
          </a:p>
        </p:txBody>
      </p:sp>
      <p:graphicFrame>
        <p:nvGraphicFramePr>
          <p:cNvPr id="6" name="Table 5">
            <a:extLst>
              <a:ext uri="{FF2B5EF4-FFF2-40B4-BE49-F238E27FC236}">
                <a16:creationId xmlns:a16="http://schemas.microsoft.com/office/drawing/2014/main" id="{D7E3C643-6A7A-1618-A4D8-1A5455F34323}"/>
              </a:ext>
            </a:extLst>
          </p:cNvPr>
          <p:cNvGraphicFramePr>
            <a:graphicFrameLocks noGrp="1"/>
          </p:cNvGraphicFramePr>
          <p:nvPr/>
        </p:nvGraphicFramePr>
        <p:xfrm>
          <a:off x="380147" y="1750904"/>
          <a:ext cx="8383710" cy="4646601"/>
        </p:xfrm>
        <a:graphic>
          <a:graphicData uri="http://schemas.openxmlformats.org/drawingml/2006/table">
            <a:tbl>
              <a:tblPr firstRow="1" bandRow="1">
                <a:tableStyleId>{5C22544A-7EE6-4342-B048-85BDC9FD1C3A}</a:tableStyleId>
              </a:tblPr>
              <a:tblGrid>
                <a:gridCol w="1837965">
                  <a:extLst>
                    <a:ext uri="{9D8B030D-6E8A-4147-A177-3AD203B41FA5}">
                      <a16:colId xmlns:a16="http://schemas.microsoft.com/office/drawing/2014/main" val="1959599571"/>
                    </a:ext>
                  </a:extLst>
                </a:gridCol>
                <a:gridCol w="3422399">
                  <a:extLst>
                    <a:ext uri="{9D8B030D-6E8A-4147-A177-3AD203B41FA5}">
                      <a16:colId xmlns:a16="http://schemas.microsoft.com/office/drawing/2014/main" val="1395055952"/>
                    </a:ext>
                  </a:extLst>
                </a:gridCol>
                <a:gridCol w="3123346">
                  <a:extLst>
                    <a:ext uri="{9D8B030D-6E8A-4147-A177-3AD203B41FA5}">
                      <a16:colId xmlns:a16="http://schemas.microsoft.com/office/drawing/2014/main" val="3231126706"/>
                    </a:ext>
                  </a:extLst>
                </a:gridCol>
              </a:tblGrid>
              <a:tr h="866521">
                <a:tc>
                  <a:txBody>
                    <a:bodyPr/>
                    <a:lstStyle/>
                    <a:p>
                      <a:r>
                        <a:rPr lang="en-IN" sz="2800" dirty="0"/>
                        <a:t>Complex</a:t>
                      </a:r>
                    </a:p>
                  </a:txBody>
                  <a:tcPr/>
                </a:tc>
                <a:tc>
                  <a:txBody>
                    <a:bodyPr/>
                    <a:lstStyle/>
                    <a:p>
                      <a:r>
                        <a:rPr lang="en-IN" sz="2800" dirty="0"/>
                        <a:t>Square planar geometry</a:t>
                      </a:r>
                    </a:p>
                  </a:txBody>
                  <a:tcPr/>
                </a:tc>
                <a:tc>
                  <a:txBody>
                    <a:bodyPr/>
                    <a:lstStyle/>
                    <a:p>
                      <a:r>
                        <a:rPr lang="en-IN" sz="2800" dirty="0"/>
                        <a:t>Tetrahedral geometry</a:t>
                      </a:r>
                    </a:p>
                  </a:txBody>
                  <a:tcPr/>
                </a:tc>
                <a:extLst>
                  <a:ext uri="{0D108BD9-81ED-4DB2-BD59-A6C34878D82A}">
                    <a16:rowId xmlns:a16="http://schemas.microsoft.com/office/drawing/2014/main" val="2021102604"/>
                  </a:ext>
                </a:extLst>
              </a:tr>
              <a:tr h="502032">
                <a:tc>
                  <a:txBody>
                    <a:bodyPr/>
                    <a:lstStyle/>
                    <a:p>
                      <a:r>
                        <a:rPr lang="en-IN" sz="2800" dirty="0"/>
                        <a:t>[MA</a:t>
                      </a:r>
                      <a:r>
                        <a:rPr lang="en-IN" sz="2800" baseline="-25000" dirty="0"/>
                        <a:t>4</a:t>
                      </a:r>
                      <a:r>
                        <a:rPr lang="en-IN" sz="28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prstClr val="black"/>
                          </a:solidFill>
                          <a:effectLst/>
                          <a:uLnTx/>
                          <a:uFillTx/>
                          <a:latin typeface="Calibri"/>
                          <a:ea typeface="+mn-ea"/>
                          <a:cs typeface="+mn-cs"/>
                        </a:rPr>
                        <a:t>No isomerism</a:t>
                      </a:r>
                      <a:endParaRPr kumimoji="0" lang="en-IN" sz="2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prstClr val="black"/>
                          </a:solidFill>
                          <a:effectLst/>
                          <a:uLnTx/>
                          <a:uFillTx/>
                          <a:latin typeface="Calibri"/>
                          <a:ea typeface="+mn-ea"/>
                          <a:cs typeface="+mn-cs"/>
                        </a:rPr>
                        <a:t>No isomerism</a:t>
                      </a:r>
                      <a:endParaRPr kumimoji="0" lang="en-IN" sz="28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470475999"/>
                  </a:ext>
                </a:extLst>
              </a:tr>
              <a:tr h="5321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dirty="0"/>
                        <a:t>[MA</a:t>
                      </a:r>
                      <a:r>
                        <a:rPr lang="en-IN" sz="2800" baseline="-25000" dirty="0"/>
                        <a:t>3</a:t>
                      </a:r>
                      <a:r>
                        <a:rPr lang="en-IN" sz="2800" baseline="0" dirty="0"/>
                        <a:t>B</a:t>
                      </a:r>
                      <a:r>
                        <a:rPr lang="en-IN" sz="28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No isomerism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No isomerism</a:t>
                      </a:r>
                    </a:p>
                  </a:txBody>
                  <a:tcPr/>
                </a:tc>
                <a:extLst>
                  <a:ext uri="{0D108BD9-81ED-4DB2-BD59-A6C34878D82A}">
                    <a16:rowId xmlns:a16="http://schemas.microsoft.com/office/drawing/2014/main" val="4223610865"/>
                  </a:ext>
                </a:extLst>
              </a:tr>
              <a:tr h="5239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[MA</a:t>
                      </a:r>
                      <a:r>
                        <a:rPr kumimoji="0" lang="en-IN" sz="2800" b="0" i="0" u="none" strike="noStrike" kern="1200" cap="none" spc="0" normalizeH="0" baseline="-25000" noProof="0" dirty="0">
                          <a:ln>
                            <a:noFill/>
                          </a:ln>
                          <a:solidFill>
                            <a:prstClr val="black"/>
                          </a:solidFill>
                          <a:effectLst/>
                          <a:uLnTx/>
                          <a:uFillTx/>
                          <a:latin typeface="Calibri"/>
                          <a:ea typeface="+mn-ea"/>
                          <a:cs typeface="+mn-cs"/>
                        </a:rPr>
                        <a:t>2</a:t>
                      </a:r>
                      <a:r>
                        <a:rPr kumimoji="0" lang="en-IN" sz="2800" b="0" i="0" u="none" strike="noStrike" kern="1200" cap="none" spc="0" normalizeH="0" baseline="0" noProof="0" dirty="0">
                          <a:ln>
                            <a:noFill/>
                          </a:ln>
                          <a:solidFill>
                            <a:prstClr val="black"/>
                          </a:solidFill>
                          <a:effectLst/>
                          <a:uLnTx/>
                          <a:uFillTx/>
                          <a:latin typeface="Calibri"/>
                          <a:ea typeface="+mn-ea"/>
                          <a:cs typeface="+mn-cs"/>
                        </a:rPr>
                        <a:t>B</a:t>
                      </a:r>
                      <a:r>
                        <a:rPr kumimoji="0" lang="en-IN" sz="2800" b="0" i="0" u="none" strike="noStrike" kern="1200" cap="none" spc="0" normalizeH="0" baseline="-25000" noProof="0" dirty="0">
                          <a:ln>
                            <a:noFill/>
                          </a:ln>
                          <a:solidFill>
                            <a:prstClr val="black"/>
                          </a:solidFill>
                          <a:effectLst/>
                          <a:uLnTx/>
                          <a:uFillTx/>
                          <a:latin typeface="Calibri"/>
                          <a:ea typeface="+mn-ea"/>
                          <a:cs typeface="+mn-cs"/>
                        </a:rPr>
                        <a:t>2</a:t>
                      </a:r>
                      <a:r>
                        <a:rPr kumimoji="0" lang="en-IN" sz="2800" b="0" i="0" u="none" strike="noStrike" kern="1200" cap="none" spc="0" normalizeH="0" baseline="0" noProof="0" dirty="0">
                          <a:ln>
                            <a:noFill/>
                          </a:ln>
                          <a:solidFill>
                            <a:prstClr val="black"/>
                          </a:solidFill>
                          <a:effectLst/>
                          <a:uLnTx/>
                          <a:uFillTx/>
                          <a:latin typeface="Calibri"/>
                          <a:ea typeface="+mn-ea"/>
                          <a:cs typeface="+mn-cs"/>
                        </a:rPr>
                        <a:t>]</a:t>
                      </a:r>
                    </a:p>
                  </a:txBody>
                  <a:tcPr/>
                </a:tc>
                <a:tc>
                  <a:txBody>
                    <a:bodyPr/>
                    <a:lstStyle/>
                    <a:p>
                      <a:r>
                        <a:rPr lang="en-IN" sz="2800" dirty="0"/>
                        <a:t>Cis and trans isomers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No isomerism</a:t>
                      </a:r>
                    </a:p>
                  </a:txBody>
                  <a:tcPr/>
                </a:tc>
                <a:extLst>
                  <a:ext uri="{0D108BD9-81ED-4DB2-BD59-A6C34878D82A}">
                    <a16:rowId xmlns:a16="http://schemas.microsoft.com/office/drawing/2014/main" val="3651992224"/>
                  </a:ext>
                </a:extLst>
              </a:tr>
              <a:tr h="46233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[MA</a:t>
                      </a:r>
                      <a:r>
                        <a:rPr kumimoji="0" lang="en-IN" sz="2800" b="0" i="0" u="none" strike="noStrike" kern="1200" cap="none" spc="0" normalizeH="0" baseline="-25000" noProof="0" dirty="0">
                          <a:ln>
                            <a:noFill/>
                          </a:ln>
                          <a:solidFill>
                            <a:prstClr val="black"/>
                          </a:solidFill>
                          <a:effectLst/>
                          <a:uLnTx/>
                          <a:uFillTx/>
                          <a:latin typeface="Calibri"/>
                          <a:ea typeface="+mn-ea"/>
                          <a:cs typeface="+mn-cs"/>
                        </a:rPr>
                        <a:t>3</a:t>
                      </a:r>
                      <a:r>
                        <a:rPr kumimoji="0" lang="en-IN" sz="2800" b="0" i="0" u="none" strike="noStrike" kern="1200" cap="none" spc="0" normalizeH="0" baseline="0" noProof="0" dirty="0">
                          <a:ln>
                            <a:noFill/>
                          </a:ln>
                          <a:solidFill>
                            <a:prstClr val="black"/>
                          </a:solidFill>
                          <a:effectLst/>
                          <a:uLnTx/>
                          <a:uFillTx/>
                          <a:latin typeface="Calibri"/>
                          <a:ea typeface="+mn-ea"/>
                          <a:cs typeface="+mn-cs"/>
                        </a:rPr>
                        <a:t>BC]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dirty="0"/>
                        <a:t>Cis and trans isomers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No isomerism</a:t>
                      </a:r>
                    </a:p>
                  </a:txBody>
                  <a:tcPr/>
                </a:tc>
                <a:extLst>
                  <a:ext uri="{0D108BD9-81ED-4DB2-BD59-A6C34878D82A}">
                    <a16:rowId xmlns:a16="http://schemas.microsoft.com/office/drawing/2014/main" val="3807229233"/>
                  </a:ext>
                </a:extLst>
              </a:tr>
              <a:tr h="16092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a:ea typeface="+mn-ea"/>
                          <a:cs typeface="+mn-cs"/>
                        </a:rPr>
                        <a:t>[MABCD]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dirty="0"/>
                        <a:t>3 geometrical isomers but no optical isomerism </a:t>
                      </a:r>
                    </a:p>
                  </a:txBody>
                  <a:tcPr/>
                </a:tc>
                <a:tc>
                  <a:txBody>
                    <a:bodyPr/>
                    <a:lstStyle/>
                    <a:p>
                      <a:r>
                        <a:rPr lang="en-IN" sz="2800" dirty="0"/>
                        <a:t>2 optical isomers but no geometrical isomerism</a:t>
                      </a:r>
                    </a:p>
                  </a:txBody>
                  <a:tcPr/>
                </a:tc>
                <a:extLst>
                  <a:ext uri="{0D108BD9-81ED-4DB2-BD59-A6C34878D82A}">
                    <a16:rowId xmlns:a16="http://schemas.microsoft.com/office/drawing/2014/main" val="1119276251"/>
                  </a:ext>
                </a:extLst>
              </a:tr>
            </a:tbl>
          </a:graphicData>
        </a:graphic>
      </p:graphicFrame>
    </p:spTree>
    <p:extLst>
      <p:ext uri="{BB962C8B-B14F-4D97-AF65-F5344CB8AC3E}">
        <p14:creationId xmlns:p14="http://schemas.microsoft.com/office/powerpoint/2010/main" val="3314635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B89DB-3343-306C-DF2F-91DD64D042E0}"/>
              </a:ext>
            </a:extLst>
          </p:cNvPr>
          <p:cNvSpPr txBox="1"/>
          <p:nvPr/>
        </p:nvSpPr>
        <p:spPr>
          <a:xfrm>
            <a:off x="500511" y="336684"/>
            <a:ext cx="8152598" cy="3231654"/>
          </a:xfrm>
          <a:prstGeom prst="rect">
            <a:avLst/>
          </a:prstGeom>
          <a:noFill/>
        </p:spPr>
        <p:txBody>
          <a:bodyPr wrap="square">
            <a:spAutoFit/>
          </a:bodyPr>
          <a:lstStyle/>
          <a:p>
            <a:r>
              <a:rPr lang="en-US" sz="2400" b="1" dirty="0"/>
              <a:t>(C) Octahedral Complexes.</a:t>
            </a:r>
          </a:p>
          <a:p>
            <a:pPr algn="just"/>
            <a:r>
              <a:rPr lang="en-US" dirty="0"/>
              <a:t>Optical isomerism is very common in the following types of octahedral complexes:</a:t>
            </a:r>
            <a:endParaRPr lang="en-IN" dirty="0"/>
          </a:p>
          <a:p>
            <a:pPr marL="342900" indent="-342900" algn="just">
              <a:buAutoNum type="alphaLcParenBoth"/>
            </a:pPr>
            <a:r>
              <a:rPr lang="en-IN" b="1" dirty="0"/>
              <a:t>Octahedral complexes containing only monodentate ligands. </a:t>
            </a:r>
          </a:p>
          <a:p>
            <a:pPr algn="just"/>
            <a:r>
              <a:rPr lang="en-IN" dirty="0"/>
              <a:t>The following of octahedral complexes have optical isomers:[Ma2b2c2], [Ma2b2cd], [</a:t>
            </a:r>
            <a:r>
              <a:rPr lang="en-IN" dirty="0" err="1"/>
              <a:t>Ma₂bcde</a:t>
            </a:r>
            <a:r>
              <a:rPr lang="en-IN" dirty="0"/>
              <a:t>] and [</a:t>
            </a:r>
            <a:r>
              <a:rPr lang="en-IN" dirty="0" err="1"/>
              <a:t>Mabcdef</a:t>
            </a:r>
            <a:r>
              <a:rPr lang="en-IN" dirty="0"/>
              <a:t>]. </a:t>
            </a:r>
          </a:p>
          <a:p>
            <a:pPr algn="just"/>
            <a:r>
              <a:rPr lang="en-IN" b="1" dirty="0"/>
              <a:t>(</a:t>
            </a:r>
            <a:r>
              <a:rPr lang="en-IN" b="1" dirty="0" err="1"/>
              <a:t>i</a:t>
            </a:r>
            <a:r>
              <a:rPr lang="en-IN" b="1" dirty="0"/>
              <a:t>) [Ma2b2c2] type complex: </a:t>
            </a:r>
            <a:r>
              <a:rPr lang="en-IN" dirty="0"/>
              <a:t>It has two optical isomers as shown below in Fig. </a:t>
            </a:r>
          </a:p>
          <a:p>
            <a:pPr marL="342900" indent="-342900" algn="just">
              <a:buAutoNum type="alphaLcParenBoth"/>
            </a:pPr>
            <a:endParaRPr lang="en-IN" dirty="0"/>
          </a:p>
          <a:p>
            <a:pPr algn="just"/>
            <a:r>
              <a:rPr lang="en-US" b="1" dirty="0"/>
              <a:t>(ii) [</a:t>
            </a:r>
            <a:r>
              <a:rPr lang="en-US" b="1" dirty="0" err="1"/>
              <a:t>Mabcdef</a:t>
            </a:r>
            <a:r>
              <a:rPr lang="en-US" b="1" dirty="0"/>
              <a:t>] type complex: </a:t>
            </a:r>
            <a:r>
              <a:rPr lang="en-US" dirty="0"/>
              <a:t>Complexes of this type having six different monodentate ligands have been prepared only for Pt(IV). Only a few isomers have been isolated, but there could be </a:t>
            </a:r>
            <a:r>
              <a:rPr lang="en-US" b="1" dirty="0">
                <a:solidFill>
                  <a:srgbClr val="C00000"/>
                </a:solidFill>
              </a:rPr>
              <a:t>15 geometrical isomers</a:t>
            </a:r>
            <a:r>
              <a:rPr lang="en-US" dirty="0"/>
              <a:t>, each of which could exist </a:t>
            </a:r>
            <a:r>
              <a:rPr lang="en-US" b="1" dirty="0">
                <a:solidFill>
                  <a:srgbClr val="C00000"/>
                </a:solidFill>
              </a:rPr>
              <a:t>in d- and l-forms to give a total of 30 optical isomers</a:t>
            </a:r>
            <a:r>
              <a:rPr lang="en-US" dirty="0"/>
              <a:t>.</a:t>
            </a:r>
            <a:endParaRPr lang="en-IN" dirty="0"/>
          </a:p>
        </p:txBody>
      </p:sp>
      <p:pic>
        <p:nvPicPr>
          <p:cNvPr id="5" name="Picture 4">
            <a:extLst>
              <a:ext uri="{FF2B5EF4-FFF2-40B4-BE49-F238E27FC236}">
                <a16:creationId xmlns:a16="http://schemas.microsoft.com/office/drawing/2014/main" id="{AF35F459-05A5-1AAB-6918-2D1F37E8AFAF}"/>
              </a:ext>
            </a:extLst>
          </p:cNvPr>
          <p:cNvPicPr>
            <a:picLocks noChangeAspect="1"/>
          </p:cNvPicPr>
          <p:nvPr/>
        </p:nvPicPr>
        <p:blipFill>
          <a:blip r:embed="rId2"/>
          <a:stretch>
            <a:fillRect/>
          </a:stretch>
        </p:blipFill>
        <p:spPr>
          <a:xfrm>
            <a:off x="4206240" y="3681673"/>
            <a:ext cx="4810846" cy="2859447"/>
          </a:xfrm>
          <a:prstGeom prst="rect">
            <a:avLst/>
          </a:prstGeom>
        </p:spPr>
      </p:pic>
      <p:pic>
        <p:nvPicPr>
          <p:cNvPr id="7" name="Picture 6">
            <a:extLst>
              <a:ext uri="{FF2B5EF4-FFF2-40B4-BE49-F238E27FC236}">
                <a16:creationId xmlns:a16="http://schemas.microsoft.com/office/drawing/2014/main" id="{772B6F32-FC8A-9F14-4AEE-D5D6C71F0C46}"/>
              </a:ext>
            </a:extLst>
          </p:cNvPr>
          <p:cNvPicPr>
            <a:picLocks noChangeAspect="1"/>
          </p:cNvPicPr>
          <p:nvPr/>
        </p:nvPicPr>
        <p:blipFill>
          <a:blip r:embed="rId3"/>
          <a:stretch>
            <a:fillRect/>
          </a:stretch>
        </p:blipFill>
        <p:spPr>
          <a:xfrm>
            <a:off x="38499" y="3696107"/>
            <a:ext cx="4109987" cy="2376086"/>
          </a:xfrm>
          <a:prstGeom prst="rect">
            <a:avLst/>
          </a:prstGeom>
        </p:spPr>
      </p:pic>
    </p:spTree>
    <p:extLst>
      <p:ext uri="{BB962C8B-B14F-4D97-AF65-F5344CB8AC3E}">
        <p14:creationId xmlns:p14="http://schemas.microsoft.com/office/powerpoint/2010/main" val="1446029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436D7C-030F-9B67-519B-F80F14758924}"/>
              </a:ext>
            </a:extLst>
          </p:cNvPr>
          <p:cNvSpPr txBox="1"/>
          <p:nvPr/>
        </p:nvSpPr>
        <p:spPr>
          <a:xfrm>
            <a:off x="616017" y="506196"/>
            <a:ext cx="8075596" cy="2985433"/>
          </a:xfrm>
          <a:prstGeom prst="rect">
            <a:avLst/>
          </a:prstGeom>
          <a:noFill/>
        </p:spPr>
        <p:txBody>
          <a:bodyPr wrap="square">
            <a:spAutoFit/>
          </a:bodyPr>
          <a:lstStyle/>
          <a:p>
            <a:pPr algn="just"/>
            <a:r>
              <a:rPr lang="en-IN" sz="2400" b="1" dirty="0"/>
              <a:t>(b) Octahedral complexes containing only symmetrical bidentate chelating ligands. </a:t>
            </a:r>
          </a:p>
          <a:p>
            <a:pPr algn="just"/>
            <a:r>
              <a:rPr lang="en-IN" sz="2000" dirty="0"/>
              <a:t>Such complexes may be of the following types:</a:t>
            </a:r>
          </a:p>
          <a:p>
            <a:pPr algn="just"/>
            <a:r>
              <a:rPr lang="en-IN" sz="2000" b="1" dirty="0"/>
              <a:t>(</a:t>
            </a:r>
            <a:r>
              <a:rPr lang="en-IN" sz="2000" b="1" dirty="0" err="1"/>
              <a:t>i</a:t>
            </a:r>
            <a:r>
              <a:rPr lang="en-IN" sz="2000" b="1" dirty="0"/>
              <a:t>) [M(AA)</a:t>
            </a:r>
            <a:r>
              <a:rPr lang="en-IN" sz="2000" b="1" baseline="-25000" dirty="0"/>
              <a:t>3</a:t>
            </a:r>
            <a:r>
              <a:rPr lang="en-IN" sz="2000" b="1" dirty="0"/>
              <a:t>]</a:t>
            </a:r>
            <a:r>
              <a:rPr lang="en-IN" sz="2000" b="1" baseline="30000" dirty="0"/>
              <a:t>n</a:t>
            </a:r>
            <a:r>
              <a:rPr lang="en-IN" sz="2000" b="1" dirty="0"/>
              <a:t> type complexes: </a:t>
            </a:r>
            <a:r>
              <a:rPr lang="en-IN" sz="2000" dirty="0"/>
              <a:t>Here (AA) is a symmetrical bidentate chelating ligand which may be a neutral molecule or a negative ion. The optical isomers of this type of complexes are shown below in Fig.</a:t>
            </a:r>
          </a:p>
          <a:p>
            <a:pPr algn="just"/>
            <a:r>
              <a:rPr lang="en-IN" sz="2000" b="1" dirty="0"/>
              <a:t>Examples: </a:t>
            </a:r>
            <a:r>
              <a:rPr lang="en-IN" sz="2000" dirty="0"/>
              <a:t>[Co(</a:t>
            </a:r>
            <a:r>
              <a:rPr lang="en-IN" sz="2000" dirty="0" err="1"/>
              <a:t>lll</a:t>
            </a:r>
            <a:r>
              <a:rPr lang="en-IN" sz="2000" dirty="0"/>
              <a:t>) (</a:t>
            </a:r>
            <a:r>
              <a:rPr lang="en-IN" sz="2000" dirty="0" err="1"/>
              <a:t>en</a:t>
            </a:r>
            <a:r>
              <a:rPr lang="en-IN" sz="2000" dirty="0"/>
              <a:t>)3]3+, [Co(</a:t>
            </a:r>
            <a:r>
              <a:rPr lang="en-IN" sz="2000" dirty="0" err="1"/>
              <a:t>lll</a:t>
            </a:r>
            <a:r>
              <a:rPr lang="en-IN" sz="2000" dirty="0"/>
              <a:t>) (</a:t>
            </a:r>
            <a:r>
              <a:rPr lang="en-IN" sz="2000" dirty="0" err="1"/>
              <a:t>pn</a:t>
            </a:r>
            <a:r>
              <a:rPr lang="en-IN" sz="2000" dirty="0"/>
              <a:t>)3]3+, [Pt(IV) (</a:t>
            </a:r>
            <a:r>
              <a:rPr lang="en-IN" sz="2000" dirty="0" err="1"/>
              <a:t>en</a:t>
            </a:r>
            <a:r>
              <a:rPr lang="en-IN" sz="2000" dirty="0"/>
              <a:t>)3]4+, [PIV (</a:t>
            </a:r>
            <a:r>
              <a:rPr lang="en-IN" sz="2000" dirty="0" err="1"/>
              <a:t>pn</a:t>
            </a:r>
            <a:r>
              <a:rPr lang="en-IN" sz="2000" dirty="0"/>
              <a:t>)], [</a:t>
            </a:r>
            <a:r>
              <a:rPr lang="en-IN" sz="2000" dirty="0" err="1"/>
              <a:t>Cdll</a:t>
            </a:r>
            <a:r>
              <a:rPr lang="en-IN" sz="2000" dirty="0"/>
              <a:t> (</a:t>
            </a:r>
            <a:r>
              <a:rPr lang="en-IN" sz="2000" dirty="0" err="1"/>
              <a:t>pn</a:t>
            </a:r>
            <a:r>
              <a:rPr lang="en-IN" sz="2000" dirty="0"/>
              <a:t>)]*+, [Fell (</a:t>
            </a:r>
            <a:r>
              <a:rPr lang="en-IN" sz="2000" dirty="0" err="1"/>
              <a:t>diph</a:t>
            </a:r>
            <a:r>
              <a:rPr lang="en-IN" sz="2000" dirty="0"/>
              <a:t>)]+ [Fell (</a:t>
            </a:r>
            <a:r>
              <a:rPr lang="en-IN" sz="2000" dirty="0" err="1"/>
              <a:t>diph</a:t>
            </a:r>
            <a:r>
              <a:rPr lang="en-IN" sz="2000" dirty="0"/>
              <a:t>)]+, [RLIV (</a:t>
            </a:r>
            <a:r>
              <a:rPr lang="en-IN" sz="2000" dirty="0" err="1"/>
              <a:t>en</a:t>
            </a:r>
            <a:r>
              <a:rPr lang="en-IN" sz="2000" dirty="0"/>
              <a:t>),], [</a:t>
            </a:r>
            <a:r>
              <a:rPr lang="en-IN" sz="2000" dirty="0" err="1"/>
              <a:t>IrIV</a:t>
            </a:r>
            <a:r>
              <a:rPr lang="en-IN" sz="2000" dirty="0"/>
              <a:t> (</a:t>
            </a:r>
            <a:r>
              <a:rPr lang="en-IN" sz="2000" dirty="0" err="1"/>
              <a:t>pn</a:t>
            </a:r>
            <a:r>
              <a:rPr lang="en-IN" sz="2000" dirty="0"/>
              <a:t>),]+, [</a:t>
            </a:r>
            <a:r>
              <a:rPr lang="en-IN" sz="2000" dirty="0" err="1"/>
              <a:t>ZnI</a:t>
            </a:r>
            <a:r>
              <a:rPr lang="en-IN" sz="2000" dirty="0"/>
              <a:t> (</a:t>
            </a:r>
            <a:r>
              <a:rPr lang="en-IN" sz="2000" dirty="0" err="1"/>
              <a:t>en</a:t>
            </a:r>
            <a:r>
              <a:rPr lang="en-IN" sz="2000" dirty="0"/>
              <a:t>),]+, [MIII (C₂O) where MIII Alt+, Co³+, Fe3+, Rh+, Cr+-and </a:t>
            </a:r>
            <a:r>
              <a:rPr lang="en-IN" sz="2000" dirty="0" err="1"/>
              <a:t>Ir</a:t>
            </a:r>
            <a:endParaRPr lang="en-IN" sz="2000" dirty="0"/>
          </a:p>
        </p:txBody>
      </p:sp>
      <p:pic>
        <p:nvPicPr>
          <p:cNvPr id="5" name="Picture 4">
            <a:extLst>
              <a:ext uri="{FF2B5EF4-FFF2-40B4-BE49-F238E27FC236}">
                <a16:creationId xmlns:a16="http://schemas.microsoft.com/office/drawing/2014/main" id="{9DE79D2E-88E9-B877-03EE-F03F0EA944F9}"/>
              </a:ext>
            </a:extLst>
          </p:cNvPr>
          <p:cNvPicPr>
            <a:picLocks noChangeAspect="1"/>
          </p:cNvPicPr>
          <p:nvPr/>
        </p:nvPicPr>
        <p:blipFill>
          <a:blip r:embed="rId2"/>
          <a:stretch>
            <a:fillRect/>
          </a:stretch>
        </p:blipFill>
        <p:spPr>
          <a:xfrm>
            <a:off x="1828804" y="3505374"/>
            <a:ext cx="5582649" cy="3353078"/>
          </a:xfrm>
          <a:prstGeom prst="rect">
            <a:avLst/>
          </a:prstGeom>
        </p:spPr>
      </p:pic>
    </p:spTree>
    <p:extLst>
      <p:ext uri="{BB962C8B-B14F-4D97-AF65-F5344CB8AC3E}">
        <p14:creationId xmlns:p14="http://schemas.microsoft.com/office/powerpoint/2010/main" val="30234137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EBBBE-D7D5-F7F1-52E7-AF539A7505FB}"/>
              </a:ext>
            </a:extLst>
          </p:cNvPr>
          <p:cNvSpPr txBox="1"/>
          <p:nvPr/>
        </p:nvSpPr>
        <p:spPr>
          <a:xfrm>
            <a:off x="644893" y="548443"/>
            <a:ext cx="7854214" cy="2677656"/>
          </a:xfrm>
          <a:prstGeom prst="rect">
            <a:avLst/>
          </a:prstGeom>
          <a:noFill/>
        </p:spPr>
        <p:txBody>
          <a:bodyPr wrap="square">
            <a:spAutoFit/>
          </a:bodyPr>
          <a:lstStyle/>
          <a:p>
            <a:pPr algn="just"/>
            <a:r>
              <a:rPr lang="en-IN" sz="2400" b="1" dirty="0"/>
              <a:t>(ii) [M(AA)</a:t>
            </a:r>
            <a:r>
              <a:rPr lang="en-IN" sz="2400" b="1" baseline="-25000" dirty="0"/>
              <a:t>2</a:t>
            </a:r>
            <a:r>
              <a:rPr lang="en-IN" sz="2400" b="1" dirty="0"/>
              <a:t>(BB)]</a:t>
            </a:r>
            <a:r>
              <a:rPr lang="en-IN" sz="2400" b="1" baseline="30000" dirty="0"/>
              <a:t> n±</a:t>
            </a:r>
            <a:r>
              <a:rPr lang="en-IN" sz="2400" b="1" dirty="0"/>
              <a:t> type complexes. </a:t>
            </a:r>
          </a:p>
          <a:p>
            <a:pPr algn="just"/>
            <a:r>
              <a:rPr lang="en-IN" sz="2400" dirty="0"/>
              <a:t>Here (AA) and (BB) are two different symmetrical bidentate chelating ligands. Note that (AA) is a neutral ligand while (BB) is an anionic ligand. The two enantiomers (or enantiomorphs) of [M(AA)2(BB)]</a:t>
            </a:r>
            <a:r>
              <a:rPr lang="en-IN" sz="2400" b="1" baseline="30000" dirty="0"/>
              <a:t> n±</a:t>
            </a:r>
            <a:r>
              <a:rPr lang="en-IN" sz="2400" dirty="0"/>
              <a:t> type complexes are shown below in Fig.</a:t>
            </a:r>
          </a:p>
          <a:p>
            <a:pPr algn="just"/>
            <a:r>
              <a:rPr lang="en-IN" sz="2400" b="1" dirty="0"/>
              <a:t>Examples: </a:t>
            </a:r>
            <a:r>
              <a:rPr lang="en-US" sz="2400" dirty="0"/>
              <a:t>The ions namely [Co(</a:t>
            </a:r>
            <a:r>
              <a:rPr lang="en-US" sz="2400" dirty="0" err="1"/>
              <a:t>lll</a:t>
            </a:r>
            <a:r>
              <a:rPr lang="en-US" sz="2400" dirty="0"/>
              <a:t>)(</a:t>
            </a:r>
            <a:r>
              <a:rPr lang="en-US" sz="2400" dirty="0" err="1"/>
              <a:t>en</a:t>
            </a:r>
            <a:r>
              <a:rPr lang="en-US" sz="2400" dirty="0"/>
              <a:t>)</a:t>
            </a:r>
            <a:r>
              <a:rPr lang="en-US" sz="2400" baseline="-25000" dirty="0"/>
              <a:t>2</a:t>
            </a:r>
            <a:r>
              <a:rPr lang="en-US" sz="2400" dirty="0"/>
              <a:t>(CO</a:t>
            </a:r>
            <a:r>
              <a:rPr lang="en-US" sz="2400" baseline="-25000" dirty="0"/>
              <a:t>3</a:t>
            </a:r>
            <a:r>
              <a:rPr lang="en-US" sz="2400" dirty="0"/>
              <a:t>)]</a:t>
            </a:r>
            <a:r>
              <a:rPr lang="en-US" sz="2400" baseline="30000" dirty="0"/>
              <a:t>+</a:t>
            </a:r>
            <a:r>
              <a:rPr lang="en-US" sz="2400" dirty="0"/>
              <a:t> and [Co(</a:t>
            </a:r>
            <a:r>
              <a:rPr lang="en-US" sz="2400" dirty="0" err="1"/>
              <a:t>lll</a:t>
            </a:r>
            <a:r>
              <a:rPr lang="en-US" sz="2400" dirty="0"/>
              <a:t>)(</a:t>
            </a:r>
            <a:r>
              <a:rPr lang="en-US" sz="2400" dirty="0" err="1"/>
              <a:t>en</a:t>
            </a:r>
            <a:r>
              <a:rPr lang="en-US" sz="2400" dirty="0"/>
              <a:t>)</a:t>
            </a:r>
            <a:r>
              <a:rPr lang="en-US" sz="2400" baseline="-25000" dirty="0"/>
              <a:t>2</a:t>
            </a:r>
            <a:r>
              <a:rPr lang="en-US" sz="2400" dirty="0"/>
              <a:t>(C₂O</a:t>
            </a:r>
            <a:r>
              <a:rPr lang="en-US" sz="2400" baseline="-25000" dirty="0"/>
              <a:t>4</a:t>
            </a:r>
            <a:r>
              <a:rPr lang="en-US" sz="2400" dirty="0"/>
              <a:t>)]</a:t>
            </a:r>
            <a:r>
              <a:rPr lang="en-US" sz="2400" baseline="30000" dirty="0"/>
              <a:t>+</a:t>
            </a:r>
            <a:r>
              <a:rPr lang="en-US" sz="2400" dirty="0"/>
              <a:t> belong to this class of complexes.</a:t>
            </a:r>
            <a:endParaRPr lang="en-IN" sz="2400" dirty="0"/>
          </a:p>
        </p:txBody>
      </p:sp>
      <p:pic>
        <p:nvPicPr>
          <p:cNvPr id="5" name="Picture 4">
            <a:extLst>
              <a:ext uri="{FF2B5EF4-FFF2-40B4-BE49-F238E27FC236}">
                <a16:creationId xmlns:a16="http://schemas.microsoft.com/office/drawing/2014/main" id="{11D024BB-0CFA-A320-FBFD-ACB0FA809BC6}"/>
              </a:ext>
            </a:extLst>
          </p:cNvPr>
          <p:cNvPicPr>
            <a:picLocks noChangeAspect="1"/>
          </p:cNvPicPr>
          <p:nvPr/>
        </p:nvPicPr>
        <p:blipFill>
          <a:blip r:embed="rId2"/>
          <a:stretch>
            <a:fillRect/>
          </a:stretch>
        </p:blipFill>
        <p:spPr>
          <a:xfrm>
            <a:off x="1530412" y="3373566"/>
            <a:ext cx="6054293" cy="3371484"/>
          </a:xfrm>
          <a:prstGeom prst="rect">
            <a:avLst/>
          </a:prstGeom>
        </p:spPr>
      </p:pic>
    </p:spTree>
    <p:extLst>
      <p:ext uri="{BB962C8B-B14F-4D97-AF65-F5344CB8AC3E}">
        <p14:creationId xmlns:p14="http://schemas.microsoft.com/office/powerpoint/2010/main" val="4206154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90F223-6699-46A8-B2D3-979235F258CC}"/>
              </a:ext>
            </a:extLst>
          </p:cNvPr>
          <p:cNvSpPr txBox="1"/>
          <p:nvPr/>
        </p:nvSpPr>
        <p:spPr>
          <a:xfrm>
            <a:off x="211756" y="342643"/>
            <a:ext cx="2810577" cy="6370975"/>
          </a:xfrm>
          <a:prstGeom prst="rect">
            <a:avLst/>
          </a:prstGeom>
          <a:noFill/>
        </p:spPr>
        <p:txBody>
          <a:bodyPr wrap="square">
            <a:spAutoFit/>
          </a:bodyPr>
          <a:lstStyle/>
          <a:p>
            <a:r>
              <a:rPr lang="en-IN" sz="2400" b="1" dirty="0"/>
              <a:t>(c) Octahedral complexes containing monodentate and symmetrical bidentate chelating ligands. </a:t>
            </a:r>
          </a:p>
          <a:p>
            <a:r>
              <a:rPr lang="en-IN" sz="2400" dirty="0"/>
              <a:t>Such complexes may be of the following types:</a:t>
            </a:r>
          </a:p>
          <a:p>
            <a:r>
              <a:rPr lang="en-IN" sz="2400" b="1" dirty="0"/>
              <a:t>(</a:t>
            </a:r>
            <a:r>
              <a:rPr lang="en-IN" sz="2400" b="1" dirty="0" err="1"/>
              <a:t>i</a:t>
            </a:r>
            <a:r>
              <a:rPr lang="en-IN" sz="2400" b="1" dirty="0"/>
              <a:t>) [M(AA)</a:t>
            </a:r>
            <a:r>
              <a:rPr lang="en-IN" sz="2400" b="1" baseline="-25000" dirty="0"/>
              <a:t>2</a:t>
            </a:r>
            <a:r>
              <a:rPr lang="en-IN" sz="2400" b="1" dirty="0"/>
              <a:t>a</a:t>
            </a:r>
            <a:r>
              <a:rPr lang="en-IN" sz="2400" b="1" baseline="-25000" dirty="0"/>
              <a:t>2</a:t>
            </a:r>
            <a:r>
              <a:rPr lang="en-IN" sz="2400" b="1" dirty="0"/>
              <a:t>]</a:t>
            </a:r>
            <a:r>
              <a:rPr lang="en-IN" sz="2400" b="1" baseline="30000" dirty="0"/>
              <a:t>n± </a:t>
            </a:r>
            <a:r>
              <a:rPr lang="en-IN" sz="2400" b="1" dirty="0"/>
              <a:t>type complexes. </a:t>
            </a:r>
          </a:p>
          <a:p>
            <a:r>
              <a:rPr lang="en-IN" sz="2400" dirty="0"/>
              <a:t>Here (AA) is a chelating ligand and a is a unidentate (i.e. mono-dentate) ligand.</a:t>
            </a:r>
          </a:p>
        </p:txBody>
      </p:sp>
      <p:pic>
        <p:nvPicPr>
          <p:cNvPr id="5" name="Picture 4">
            <a:extLst>
              <a:ext uri="{FF2B5EF4-FFF2-40B4-BE49-F238E27FC236}">
                <a16:creationId xmlns:a16="http://schemas.microsoft.com/office/drawing/2014/main" id="{D14C50BA-0BF1-1AFF-3D2D-33716F11D074}"/>
              </a:ext>
            </a:extLst>
          </p:cNvPr>
          <p:cNvPicPr>
            <a:picLocks noChangeAspect="1"/>
          </p:cNvPicPr>
          <p:nvPr/>
        </p:nvPicPr>
        <p:blipFill>
          <a:blip r:embed="rId2"/>
          <a:stretch>
            <a:fillRect/>
          </a:stretch>
        </p:blipFill>
        <p:spPr>
          <a:xfrm>
            <a:off x="3404947" y="144382"/>
            <a:ext cx="5578805" cy="6641434"/>
          </a:xfrm>
          <a:prstGeom prst="rect">
            <a:avLst/>
          </a:prstGeom>
        </p:spPr>
      </p:pic>
    </p:spTree>
    <p:extLst>
      <p:ext uri="{BB962C8B-B14F-4D97-AF65-F5344CB8AC3E}">
        <p14:creationId xmlns:p14="http://schemas.microsoft.com/office/powerpoint/2010/main" val="216397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41CC8-B421-D3CE-893E-AD175071D266}"/>
              </a:ext>
            </a:extLst>
          </p:cNvPr>
          <p:cNvPicPr>
            <a:picLocks noChangeAspect="1"/>
          </p:cNvPicPr>
          <p:nvPr/>
        </p:nvPicPr>
        <p:blipFill>
          <a:blip r:embed="rId2"/>
          <a:stretch>
            <a:fillRect/>
          </a:stretch>
        </p:blipFill>
        <p:spPr>
          <a:xfrm>
            <a:off x="779646" y="144375"/>
            <a:ext cx="7811694" cy="6664352"/>
          </a:xfrm>
          <a:prstGeom prst="rect">
            <a:avLst/>
          </a:prstGeom>
        </p:spPr>
      </p:pic>
    </p:spTree>
    <p:extLst>
      <p:ext uri="{BB962C8B-B14F-4D97-AF65-F5344CB8AC3E}">
        <p14:creationId xmlns:p14="http://schemas.microsoft.com/office/powerpoint/2010/main" val="2461104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8BF9-4A4D-9347-9833-528D96A488E4}"/>
              </a:ext>
            </a:extLst>
          </p:cNvPr>
          <p:cNvPicPr>
            <a:picLocks noChangeAspect="1"/>
          </p:cNvPicPr>
          <p:nvPr/>
        </p:nvPicPr>
        <p:blipFill>
          <a:blip r:embed="rId2"/>
          <a:stretch>
            <a:fillRect/>
          </a:stretch>
        </p:blipFill>
        <p:spPr>
          <a:xfrm>
            <a:off x="1087654" y="202136"/>
            <a:ext cx="7422895" cy="6462558"/>
          </a:xfrm>
          <a:prstGeom prst="rect">
            <a:avLst/>
          </a:prstGeom>
        </p:spPr>
      </p:pic>
    </p:spTree>
    <p:extLst>
      <p:ext uri="{BB962C8B-B14F-4D97-AF65-F5344CB8AC3E}">
        <p14:creationId xmlns:p14="http://schemas.microsoft.com/office/powerpoint/2010/main" val="574861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C1286-4BA4-97C0-4293-7870187AC831}"/>
              </a:ext>
            </a:extLst>
          </p:cNvPr>
          <p:cNvPicPr>
            <a:picLocks noChangeAspect="1"/>
          </p:cNvPicPr>
          <p:nvPr/>
        </p:nvPicPr>
        <p:blipFill>
          <a:blip r:embed="rId2"/>
          <a:stretch>
            <a:fillRect/>
          </a:stretch>
        </p:blipFill>
        <p:spPr>
          <a:xfrm>
            <a:off x="4448265" y="914399"/>
            <a:ext cx="4645527" cy="5159141"/>
          </a:xfrm>
          <a:prstGeom prst="rect">
            <a:avLst/>
          </a:prstGeom>
        </p:spPr>
      </p:pic>
      <p:sp>
        <p:nvSpPr>
          <p:cNvPr id="5" name="TextBox 4">
            <a:extLst>
              <a:ext uri="{FF2B5EF4-FFF2-40B4-BE49-F238E27FC236}">
                <a16:creationId xmlns:a16="http://schemas.microsoft.com/office/drawing/2014/main" id="{62860771-F84B-EDE1-8740-AE31D8A6377D}"/>
              </a:ext>
            </a:extLst>
          </p:cNvPr>
          <p:cNvSpPr txBox="1"/>
          <p:nvPr/>
        </p:nvSpPr>
        <p:spPr>
          <a:xfrm>
            <a:off x="274320" y="791207"/>
            <a:ext cx="3912669" cy="5940088"/>
          </a:xfrm>
          <a:prstGeom prst="rect">
            <a:avLst/>
          </a:prstGeom>
          <a:noFill/>
        </p:spPr>
        <p:txBody>
          <a:bodyPr wrap="square">
            <a:spAutoFit/>
          </a:bodyPr>
          <a:lstStyle/>
          <a:p>
            <a:pPr algn="just"/>
            <a:r>
              <a:rPr lang="en-IN" sz="2000" b="1" dirty="0"/>
              <a:t>(d) Octahedral complexes containing optically active ligands.</a:t>
            </a:r>
          </a:p>
          <a:p>
            <a:pPr algn="just"/>
            <a:r>
              <a:rPr lang="en-IN" sz="2000" b="1" dirty="0"/>
              <a:t> </a:t>
            </a:r>
          </a:p>
          <a:p>
            <a:pPr algn="just"/>
            <a:r>
              <a:rPr lang="en-IN" sz="2000" dirty="0"/>
              <a:t>[Co(III)(</a:t>
            </a:r>
            <a:r>
              <a:rPr lang="en-IN" sz="2000" dirty="0" err="1"/>
              <a:t>en</a:t>
            </a:r>
            <a:r>
              <a:rPr lang="en-IN" sz="2000" dirty="0"/>
              <a:t>)(</a:t>
            </a:r>
            <a:r>
              <a:rPr lang="en-IN" sz="2000" dirty="0" err="1"/>
              <a:t>pn</a:t>
            </a:r>
            <a:r>
              <a:rPr lang="en-IN" sz="2000" dirty="0"/>
              <a:t>)(NO₂)</a:t>
            </a:r>
            <a:r>
              <a:rPr lang="en-IN" sz="2000" baseline="-25000" dirty="0"/>
              <a:t>2</a:t>
            </a:r>
            <a:r>
              <a:rPr lang="en-IN" sz="2000" dirty="0"/>
              <a:t>]</a:t>
            </a:r>
            <a:r>
              <a:rPr lang="en-IN" sz="2000" baseline="30000" dirty="0"/>
              <a:t>+</a:t>
            </a:r>
            <a:r>
              <a:rPr lang="en-IN" sz="2000" dirty="0"/>
              <a:t> ion is an important example of such type of octahedral complexes. Here </a:t>
            </a:r>
            <a:r>
              <a:rPr lang="en-IN" sz="2000" b="1" dirty="0" err="1"/>
              <a:t>pn</a:t>
            </a:r>
            <a:r>
              <a:rPr lang="en-IN" sz="2000" b="1" dirty="0"/>
              <a:t> is optically active ligand. </a:t>
            </a:r>
            <a:r>
              <a:rPr lang="en-IN" sz="2000" dirty="0"/>
              <a:t>We have already seen that this complex exists in </a:t>
            </a:r>
            <a:r>
              <a:rPr lang="en-IN" sz="2000" b="1" dirty="0">
                <a:solidFill>
                  <a:srgbClr val="C00000"/>
                </a:solidFill>
              </a:rPr>
              <a:t>two cis and two trans isomers (see Fig.). </a:t>
            </a:r>
            <a:r>
              <a:rPr lang="en-IN" sz="2000" dirty="0"/>
              <a:t>Each of the two cis- forms namely (a) and (b) shown below gives its corresponding optical isomer (e) and (f) respectively as shown below in Fig. 13.41. </a:t>
            </a:r>
          </a:p>
          <a:p>
            <a:pPr algn="just"/>
            <a:r>
              <a:rPr lang="en-IN" sz="2000" b="1" dirty="0"/>
              <a:t>Trans isomers (c) &amp; (d) are symmetrical and hence are optically inactive, </a:t>
            </a:r>
            <a:r>
              <a:rPr lang="en-IN" sz="2000" dirty="0"/>
              <a:t>i.e. they do not give any optical isomers </a:t>
            </a:r>
          </a:p>
        </p:txBody>
      </p:sp>
    </p:spTree>
    <p:extLst>
      <p:ext uri="{BB962C8B-B14F-4D97-AF65-F5344CB8AC3E}">
        <p14:creationId xmlns:p14="http://schemas.microsoft.com/office/powerpoint/2010/main" val="275225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1752600"/>
            <a:ext cx="5715000" cy="3657600"/>
          </a:xfrm>
          <a:prstGeom prst="rect">
            <a:avLst/>
          </a:prstGeom>
          <a:noFill/>
          <a:ln w="9525">
            <a:noFill/>
            <a:miter lim="800000"/>
            <a:headEnd/>
            <a:tailEnd/>
          </a:ln>
          <a:effectLst/>
        </p:spPr>
        <p:txBody>
          <a:bodyPr/>
          <a:lstStyle/>
          <a:p>
            <a:pPr marL="342900" indent="-342900">
              <a:spcBef>
                <a:spcPct val="20000"/>
              </a:spcBef>
              <a:buFontTx/>
              <a:buChar char="•"/>
            </a:pPr>
            <a:endParaRPr lang="en-US" sz="3200" b="1" dirty="0">
              <a:solidFill>
                <a:srgbClr val="000066"/>
              </a:solidFill>
            </a:endParaRPr>
          </a:p>
        </p:txBody>
      </p:sp>
      <p:sp>
        <p:nvSpPr>
          <p:cNvPr id="26628" name="Text Box 4"/>
          <p:cNvSpPr txBox="1">
            <a:spLocks noChangeArrowheads="1"/>
          </p:cNvSpPr>
          <p:nvPr/>
        </p:nvSpPr>
        <p:spPr bwMode="auto">
          <a:xfrm>
            <a:off x="596090" y="120170"/>
            <a:ext cx="8025595" cy="630942"/>
          </a:xfrm>
          <a:prstGeom prst="rect">
            <a:avLst/>
          </a:prstGeom>
          <a:noFill/>
          <a:ln w="9525">
            <a:noFill/>
            <a:miter lim="800000"/>
            <a:headEnd/>
            <a:tailEnd/>
          </a:ln>
          <a:effectLst/>
        </p:spPr>
        <p:txBody>
          <a:bodyPr wrap="none">
            <a:spAutoFit/>
          </a:bodyPr>
          <a:lstStyle/>
          <a:p>
            <a:r>
              <a:rPr lang="en-US" sz="3500" b="1" dirty="0">
                <a:solidFill>
                  <a:srgbClr val="C00000"/>
                </a:solidFill>
                <a:effectLst>
                  <a:outerShdw blurRad="38100" dist="38100" dir="2700000" algn="tl">
                    <a:srgbClr val="C0C0C0"/>
                  </a:outerShdw>
                </a:effectLst>
              </a:rPr>
              <a:t>Werner’s Theory of Coordination Complex</a:t>
            </a:r>
          </a:p>
        </p:txBody>
      </p:sp>
      <p:pic>
        <p:nvPicPr>
          <p:cNvPr id="120834" name="Picture 2" descr="Alfred Werner">
            <a:extLst>
              <a:ext uri="{FF2B5EF4-FFF2-40B4-BE49-F238E27FC236}">
                <a16:creationId xmlns:a16="http://schemas.microsoft.com/office/drawing/2014/main" id="{03B9731F-7FC7-7EE3-AA08-9A965568F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C7518B-7E12-EC46-0228-4C44294A036A}"/>
              </a:ext>
            </a:extLst>
          </p:cNvPr>
          <p:cNvSpPr txBox="1"/>
          <p:nvPr/>
        </p:nvSpPr>
        <p:spPr>
          <a:xfrm>
            <a:off x="585627" y="704702"/>
            <a:ext cx="7972746" cy="4524315"/>
          </a:xfrm>
          <a:prstGeom prst="rect">
            <a:avLst/>
          </a:prstGeom>
          <a:noFill/>
        </p:spPr>
        <p:txBody>
          <a:bodyPr wrap="square">
            <a:spAutoFit/>
          </a:bodyPr>
          <a:lstStyle/>
          <a:p>
            <a:pPr algn="ctr"/>
            <a:r>
              <a:rPr lang="en-IN" sz="2800" b="1" dirty="0">
                <a:solidFill>
                  <a:srgbClr val="FF0000"/>
                </a:solidFill>
                <a:effectLst/>
                <a:highlight>
                  <a:srgbClr val="FFFFFF"/>
                </a:highlight>
                <a:latin typeface="Times New Roman" panose="02020603050405020304" pitchFamily="18" charset="0"/>
                <a:cs typeface="Times New Roman" panose="02020603050405020304" pitchFamily="18" charset="0"/>
              </a:rPr>
              <a:t> Postulate (1893)</a:t>
            </a:r>
            <a:r>
              <a:rPr lang="en-IN" sz="2400" b="1" dirty="0">
                <a:solidFill>
                  <a:srgbClr val="FF0000"/>
                </a:solidFill>
                <a:effectLst/>
                <a:highlight>
                  <a:srgbClr val="FFFFFF"/>
                </a:highlight>
                <a:latin typeface="Times New Roman" panose="02020603050405020304" pitchFamily="18" charset="0"/>
                <a:cs typeface="Times New Roman" panose="02020603050405020304" pitchFamily="18" charset="0"/>
              </a:rPr>
              <a:t> </a:t>
            </a:r>
          </a:p>
          <a:p>
            <a:pPr algn="just"/>
            <a:endParaRPr lang="en-US" sz="800" b="1" dirty="0">
              <a:solidFill>
                <a:srgbClr val="7030A0"/>
              </a:solidFill>
              <a:effectLst/>
              <a:highlight>
                <a:srgbClr val="FFFFFF"/>
              </a:highlight>
              <a:latin typeface="Times New Roman" panose="02020603050405020304" pitchFamily="18" charset="0"/>
              <a:cs typeface="Times New Roman" panose="02020603050405020304" pitchFamily="18" charset="0"/>
            </a:endParaRPr>
          </a:p>
          <a:p>
            <a:pPr algn="just"/>
            <a:endParaRPr lang="en-US" sz="2800" b="1" dirty="0">
              <a:solidFill>
                <a:srgbClr val="7030A0"/>
              </a:solidFill>
              <a:highlight>
                <a:srgbClr val="FFFFFF"/>
              </a:highlight>
              <a:latin typeface="Times New Roman" panose="02020603050405020304" pitchFamily="18" charset="0"/>
              <a:cs typeface="Times New Roman" panose="02020603050405020304" pitchFamily="18" charset="0"/>
            </a:endParaRPr>
          </a:p>
          <a:p>
            <a:pPr algn="just"/>
            <a:r>
              <a:rPr lang="en-US" sz="2800" b="1" dirty="0">
                <a:solidFill>
                  <a:srgbClr val="7030A0"/>
                </a:solidFill>
                <a:effectLst/>
                <a:highlight>
                  <a:srgbClr val="FFFFFF"/>
                </a:highlight>
                <a:latin typeface="Times New Roman" panose="02020603050405020304" pitchFamily="18" charset="0"/>
                <a:cs typeface="Times New Roman" panose="02020603050405020304" pitchFamily="18" charset="0"/>
              </a:rPr>
              <a:t>4. Secondary valances are directional and so a complex has a particular shape The number and arrangement of ligands in space determines the stereochemistry of a complex </a:t>
            </a:r>
          </a:p>
          <a:p>
            <a:pPr algn="just"/>
            <a:endParaRPr lang="en-US" sz="2400" b="1" dirty="0">
              <a:solidFill>
                <a:srgbClr val="7030A0"/>
              </a:solidFill>
              <a:highlight>
                <a:srgbClr val="FFFFFF"/>
              </a:highlight>
              <a:latin typeface="Times New Roman" panose="02020603050405020304" pitchFamily="18" charset="0"/>
              <a:cs typeface="Times New Roman" panose="02020603050405020304" pitchFamily="18" charset="0"/>
            </a:endParaRPr>
          </a:p>
          <a:p>
            <a:pPr algn="just"/>
            <a:endParaRPr lang="en-US" sz="2400" b="1" dirty="0">
              <a:solidFill>
                <a:srgbClr val="7030A0"/>
              </a:solidFill>
              <a:highlight>
                <a:srgbClr val="FFFFFF"/>
              </a:highlight>
              <a:latin typeface="Times New Roman" panose="02020603050405020304" pitchFamily="18" charset="0"/>
              <a:cs typeface="Times New Roman" panose="02020603050405020304" pitchFamily="18" charset="0"/>
            </a:endParaRPr>
          </a:p>
          <a:p>
            <a:pPr algn="ctr"/>
            <a:r>
              <a:rPr lang="en-IN" sz="3200" b="1" dirty="0">
                <a:solidFill>
                  <a:srgbClr val="FF0000"/>
                </a:solidFill>
                <a:highlight>
                  <a:srgbClr val="FFFFFF"/>
                </a:highlight>
                <a:latin typeface="Times New Roman" panose="02020603050405020304" pitchFamily="18" charset="0"/>
                <a:cs typeface="Times New Roman" panose="02020603050405020304" pitchFamily="18" charset="0"/>
              </a:rPr>
              <a:t>P</a:t>
            </a:r>
            <a:r>
              <a:rPr lang="en-IN" sz="3200" b="1" dirty="0">
                <a:solidFill>
                  <a:srgbClr val="FF0000"/>
                </a:solidFill>
                <a:effectLst/>
                <a:highlight>
                  <a:srgbClr val="FFFFFF"/>
                </a:highlight>
                <a:latin typeface="Times New Roman" panose="02020603050405020304" pitchFamily="18" charset="0"/>
                <a:cs typeface="Times New Roman" panose="02020603050405020304" pitchFamily="18" charset="0"/>
              </a:rPr>
              <a:t>rimary valency = Oxidation number</a:t>
            </a:r>
            <a:endParaRPr lang="en-IN" sz="3200" b="1" dirty="0">
              <a:solidFill>
                <a:srgbClr val="FF0000"/>
              </a:solidFill>
              <a:highlight>
                <a:srgbClr val="FFFFFF"/>
              </a:highlight>
              <a:latin typeface="Times New Roman" panose="02020603050405020304" pitchFamily="18" charset="0"/>
              <a:cs typeface="Times New Roman" panose="02020603050405020304" pitchFamily="18" charset="0"/>
            </a:endParaRPr>
          </a:p>
          <a:p>
            <a:pPr algn="ctr"/>
            <a:r>
              <a:rPr lang="en-IN" sz="3200" b="1" dirty="0">
                <a:solidFill>
                  <a:srgbClr val="FF0000"/>
                </a:solidFill>
                <a:highlight>
                  <a:srgbClr val="FFFFFF"/>
                </a:highlight>
                <a:latin typeface="Times New Roman" panose="02020603050405020304" pitchFamily="18" charset="0"/>
                <a:cs typeface="Times New Roman" panose="02020603050405020304" pitchFamily="18" charset="0"/>
              </a:rPr>
              <a:t>S</a:t>
            </a:r>
            <a:r>
              <a:rPr lang="en-IN" sz="3200" b="1" dirty="0">
                <a:solidFill>
                  <a:srgbClr val="FF0000"/>
                </a:solidFill>
                <a:effectLst/>
                <a:highlight>
                  <a:srgbClr val="FFFFFF"/>
                </a:highlight>
                <a:latin typeface="Times New Roman" panose="02020603050405020304" pitchFamily="18" charset="0"/>
                <a:cs typeface="Times New Roman" panose="02020603050405020304" pitchFamily="18" charset="0"/>
              </a:rPr>
              <a:t>econdary valency = Coordination number</a:t>
            </a:r>
          </a:p>
        </p:txBody>
      </p:sp>
    </p:spTree>
    <p:extLst>
      <p:ext uri="{BB962C8B-B14F-4D97-AF65-F5344CB8AC3E}">
        <p14:creationId xmlns:p14="http://schemas.microsoft.com/office/powerpoint/2010/main" val="3431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linds(horizontal)">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26626"/>
                                        </p:tgtEl>
                                        <p:attrNameLst>
                                          <p:attrName>style.visibility</p:attrName>
                                        </p:attrNameLst>
                                      </p:cBhvr>
                                      <p:to>
                                        <p:strVal val="visible"/>
                                      </p:to>
                                    </p:set>
                                    <p:animEffect transition="in" filter="checkerboard(across)">
                                      <p:cBhvr>
                                        <p:cTn id="12"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7FE57-DB65-8F36-74ED-815647417290}"/>
              </a:ext>
            </a:extLst>
          </p:cNvPr>
          <p:cNvPicPr>
            <a:picLocks noChangeAspect="1"/>
          </p:cNvPicPr>
          <p:nvPr/>
        </p:nvPicPr>
        <p:blipFill>
          <a:blip r:embed="rId2"/>
          <a:stretch>
            <a:fillRect/>
          </a:stretch>
        </p:blipFill>
        <p:spPr>
          <a:xfrm>
            <a:off x="2358189" y="125128"/>
            <a:ext cx="5174438" cy="6665943"/>
          </a:xfrm>
          <a:prstGeom prst="rect">
            <a:avLst/>
          </a:prstGeom>
        </p:spPr>
      </p:pic>
    </p:spTree>
    <p:extLst>
      <p:ext uri="{BB962C8B-B14F-4D97-AF65-F5344CB8AC3E}">
        <p14:creationId xmlns:p14="http://schemas.microsoft.com/office/powerpoint/2010/main" val="3199619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Cordination-compound-41-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Cordination-compound-74-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5-Cordination-compound-75-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6-Cordination-compound-76-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Cordination-compound-77-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8-Cordination-compound-78-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9-Cordination-compound-79-638.jpg"/>
          <p:cNvPicPr>
            <a:picLocks noChangeAspect="1"/>
          </p:cNvPicPr>
          <p:nvPr/>
        </p:nvPicPr>
        <p:blipFill>
          <a:blip r:embed="rId2"/>
          <a:stretch>
            <a:fillRect/>
          </a:stretch>
        </p:blipFill>
        <p:spPr>
          <a:xfrm>
            <a:off x="0" y="4571"/>
            <a:ext cx="9144000" cy="6858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a:extLst>
              <a:ext uri="{FF2B5EF4-FFF2-40B4-BE49-F238E27FC236}">
                <a16:creationId xmlns:a16="http://schemas.microsoft.com/office/drawing/2014/main" id="{E2334A4F-9939-C377-06C3-BC64ACC593E1}"/>
              </a:ext>
            </a:extLst>
          </p:cNvPr>
          <p:cNvSpPr txBox="1">
            <a:spLocks noChangeArrowheads="1"/>
          </p:cNvSpPr>
          <p:nvPr/>
        </p:nvSpPr>
        <p:spPr bwMode="auto">
          <a:xfrm>
            <a:off x="683568" y="1227575"/>
            <a:ext cx="792088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spcAft>
                <a:spcPts val="1200"/>
              </a:spcAft>
            </a:pPr>
            <a:r>
              <a:rPr lang="en-IN" altLang="en-US" b="1" dirty="0">
                <a:latin typeface="Times New Roman" panose="02020603050405020304" pitchFamily="18" charset="0"/>
              </a:rPr>
              <a:t>W.U. Malik, G.D. Tuli &amp; R.D. Madan, Selected Topics in Inorganic Chemistry, S. Chand &amp; Company Ltd.</a:t>
            </a:r>
          </a:p>
          <a:p>
            <a:pPr algn="just">
              <a:spcBef>
                <a:spcPct val="0"/>
              </a:spcBef>
              <a:spcAft>
                <a:spcPts val="1200"/>
              </a:spcAft>
            </a:pPr>
            <a:r>
              <a:rPr lang="en-IN" altLang="en-US" b="1" dirty="0" err="1">
                <a:latin typeface="Times New Roman" panose="02020603050405020304" pitchFamily="18" charset="0"/>
              </a:rPr>
              <a:t>Ashim</a:t>
            </a:r>
            <a:r>
              <a:rPr lang="en-IN" altLang="en-US" b="1" dirty="0">
                <a:latin typeface="Times New Roman" panose="02020603050405020304" pitchFamily="18" charset="0"/>
              </a:rPr>
              <a:t> K Das &amp; Mahua Das, </a:t>
            </a:r>
            <a:r>
              <a:rPr lang="en-IN" altLang="en-US" b="1" i="1" dirty="0">
                <a:latin typeface="Times New Roman" panose="02020603050405020304" pitchFamily="18" charset="0"/>
              </a:rPr>
              <a:t>Fundamental Concept of Inorganic Chemistry</a:t>
            </a:r>
            <a:r>
              <a:rPr lang="en-IN" altLang="en-US" b="1" dirty="0">
                <a:latin typeface="Times New Roman" panose="02020603050405020304" pitchFamily="18" charset="0"/>
              </a:rPr>
              <a:t>, CBC Publishers &amp; Distributors, Volume 4, First Edition, 2014</a:t>
            </a:r>
          </a:p>
          <a:p>
            <a:pPr algn="just">
              <a:spcBef>
                <a:spcPct val="0"/>
              </a:spcBef>
              <a:spcAft>
                <a:spcPts val="1200"/>
              </a:spcAft>
            </a:pPr>
            <a:r>
              <a:rPr lang="en-IN" altLang="en-US" b="1" dirty="0">
                <a:latin typeface="Times New Roman" panose="02020603050405020304" pitchFamily="18" charset="0"/>
              </a:rPr>
              <a:t> R.L. Dutta &amp; G.S. De, Inorganic Chemistry, Part-1, The New Book Stall, 6</a:t>
            </a:r>
            <a:r>
              <a:rPr lang="en-IN" altLang="en-US" b="1" baseline="30000" dirty="0">
                <a:latin typeface="Times New Roman" panose="02020603050405020304" pitchFamily="18" charset="0"/>
              </a:rPr>
              <a:t>th</a:t>
            </a:r>
            <a:r>
              <a:rPr lang="en-IN" altLang="en-US" b="1" dirty="0">
                <a:latin typeface="Times New Roman" panose="02020603050405020304" pitchFamily="18" charset="0"/>
              </a:rPr>
              <a:t> Edition 2009</a:t>
            </a:r>
          </a:p>
        </p:txBody>
      </p:sp>
      <p:sp>
        <p:nvSpPr>
          <p:cNvPr id="3" name="TextBox 2">
            <a:extLst>
              <a:ext uri="{FF2B5EF4-FFF2-40B4-BE49-F238E27FC236}">
                <a16:creationId xmlns:a16="http://schemas.microsoft.com/office/drawing/2014/main" id="{FA45D187-D7D3-7301-F89F-7A8F74D68661}"/>
              </a:ext>
            </a:extLst>
          </p:cNvPr>
          <p:cNvSpPr txBox="1"/>
          <p:nvPr/>
        </p:nvSpPr>
        <p:spPr>
          <a:xfrm>
            <a:off x="2286000" y="277666"/>
            <a:ext cx="4572000" cy="646331"/>
          </a:xfrm>
          <a:prstGeom prst="rect">
            <a:avLst/>
          </a:prstGeom>
          <a:noFill/>
        </p:spPr>
        <p:txBody>
          <a:bodyPr wrap="square">
            <a:spAutoFit/>
          </a:bodyPr>
          <a:lstStyle/>
          <a:p>
            <a:pPr algn="ctr">
              <a:spcBef>
                <a:spcPct val="50000"/>
              </a:spcBef>
              <a:buFontTx/>
              <a:buNone/>
            </a:pPr>
            <a:r>
              <a:rPr lang="en-US" altLang="en-US" sz="3600" b="1" dirty="0">
                <a:solidFill>
                  <a:srgbClr val="C00000"/>
                </a:solidFill>
                <a:latin typeface="Times New Roman" panose="02020603050405020304" pitchFamily="18" charset="0"/>
              </a:rPr>
              <a:t>Reference</a:t>
            </a:r>
            <a:endParaRPr lang="en-US" altLang="en-US" sz="3600" dirty="0">
              <a:solidFill>
                <a:srgbClr val="C00000"/>
              </a:solidFill>
              <a:latin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5168B2B1-4421-EEA0-AC29-4951BB54AB68}"/>
              </a:ext>
            </a:extLst>
          </p:cNvPr>
          <p:cNvSpPr>
            <a:spLocks noChangeArrowheads="1"/>
          </p:cNvSpPr>
          <p:nvPr/>
        </p:nvSpPr>
        <p:spPr bwMode="auto">
          <a:xfrm>
            <a:off x="2759092" y="2564904"/>
            <a:ext cx="33970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5400" b="1" dirty="0">
                <a:latin typeface="Times New Roman" panose="02020603050405020304" pitchFamily="18" charset="0"/>
              </a:rPr>
              <a:t>Thank you</a:t>
            </a:r>
            <a:endParaRPr lang="en-US" altLang="en-US" sz="5400" dirty="0">
              <a:latin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2636</TotalTime>
  <Words>3903</Words>
  <Application>Microsoft Office PowerPoint</Application>
  <PresentationFormat>On-screen Show (4:3)</PresentationFormat>
  <Paragraphs>367</Paragraphs>
  <Slides>99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Arial</vt:lpstr>
      <vt:lpstr>Calibri</vt:lpstr>
      <vt:lpstr>Cambria Math</vt:lpstr>
      <vt:lpstr>ff4</vt:lpstr>
      <vt:lpstr>ff5</vt:lpstr>
      <vt:lpstr>ff7</vt:lpstr>
      <vt:lpstr>ff8</vt:lpstr>
      <vt:lpstr>ff9</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Semanti Basu</dc:creator>
  <cp:keywords/>
  <dc:description>generated using python-pptx</dc:description>
  <cp:lastModifiedBy>Semanti Basu</cp:lastModifiedBy>
  <cp:revision>122</cp:revision>
  <dcterms:created xsi:type="dcterms:W3CDTF">2013-01-27T09:14:16Z</dcterms:created>
  <dcterms:modified xsi:type="dcterms:W3CDTF">2024-08-15T17:13:10Z</dcterms:modified>
  <cp:category/>
</cp:coreProperties>
</file>